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2"/>
  </p:notesMasterIdLst>
  <p:sldIdLst>
    <p:sldId id="256" r:id="rId2"/>
    <p:sldId id="257" r:id="rId3"/>
    <p:sldId id="258" r:id="rId4"/>
    <p:sldId id="259" r:id="rId5"/>
    <p:sldId id="265" r:id="rId6"/>
    <p:sldId id="260" r:id="rId7"/>
    <p:sldId id="261" r:id="rId8"/>
    <p:sldId id="262" r:id="rId9"/>
    <p:sldId id="263" r:id="rId10"/>
    <p:sldId id="264" r:id="rId11"/>
  </p:sldIdLst>
  <p:sldSz cx="9144000" cy="5143500" type="screen16x9"/>
  <p:notesSz cx="6858000" cy="9144000"/>
  <p:embeddedFontLst>
    <p:embeddedFont>
      <p:font typeface="Proxima Nova" panose="02000506030000020004" pitchFamily="2" charset="0"/>
      <p:regular r:id="rId13"/>
      <p:bold r:id="rId14"/>
      <p:italic r:id="rId15"/>
      <p:boldItalic r:id="rId16"/>
    </p:embeddedFont>
    <p:embeddedFont>
      <p:font typeface="Proxima Nova Extrabold" panose="02000506030000020004" pitchFamily="2" charset="0"/>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079836-CFBB-4898-A11C-C2C9DF44D926}">
  <a:tblStyle styleId="{C8079836-CFBB-4898-A11C-C2C9DF44D9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snapToObjects="1">
      <p:cViewPr varScale="1">
        <p:scale>
          <a:sx n="178" d="100"/>
          <a:sy n="178"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mmonwealthfund.org/publications/issue-briefs/2020/nov/maternal-mortality-maternity-care-us-compared-10-countries#6"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pr.org/2017/12/07/568948782/black-mothers-keep-dying-after-giving-birth-shalon-irvings-story-explains-wh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2dae1046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2dae1046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2de0fdba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2de0fdba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93cd535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93cd535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https://www.npr.org/2017/12/07/568948782/black-mothers-keep-dying-after-giving-birth-shalon-irvings-story-explains-why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2de0fdbae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2de0fdbae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latin typeface="Proxima Nova"/>
                <a:ea typeface="Proxima Nova"/>
                <a:cs typeface="Proxima Nova"/>
                <a:sym typeface="Proxima Nova"/>
              </a:rPr>
              <a:t>Post as an action = given all of this, we </a:t>
            </a:r>
            <a:r>
              <a:rPr lang="en-US" dirty="0" err="1">
                <a:solidFill>
                  <a:schemeClr val="dk1"/>
                </a:solidFill>
                <a:latin typeface="Proxima Nova"/>
                <a:ea typeface="Proxima Nova"/>
                <a:cs typeface="Proxima Nova"/>
                <a:sym typeface="Proxima Nova"/>
              </a:rPr>
              <a:t>belive</a:t>
            </a:r>
            <a:r>
              <a:rPr lang="en-US" dirty="0">
                <a:solidFill>
                  <a:schemeClr val="dk1"/>
                </a:solidFill>
                <a:latin typeface="Proxima Nova"/>
                <a:ea typeface="Proxima Nova"/>
                <a:cs typeface="Proxima Nova"/>
                <a:sym typeface="Proxima Nova"/>
              </a:rPr>
              <a:t> we can reduce the the burden of these cardiovascular related diseases on maternal mortality through blood pressure monitoring</a:t>
            </a:r>
          </a:p>
          <a:p>
            <a:pPr marL="0" lvl="0" indent="0" algn="l" rtl="0">
              <a:spcBef>
                <a:spcPts val="0"/>
              </a:spcBef>
              <a:spcAft>
                <a:spcPts val="0"/>
              </a:spcAft>
              <a:buClr>
                <a:schemeClr val="dk1"/>
              </a:buClr>
              <a:buSzPts val="1100"/>
              <a:buFont typeface="Arial"/>
              <a:buNone/>
            </a:pPr>
            <a:endParaRPr lang="en-US"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dirty="0">
                <a:solidFill>
                  <a:schemeClr val="dk1"/>
                </a:solidFill>
                <a:latin typeface="Proxima Nova"/>
                <a:ea typeface="Proxima Nova"/>
                <a:cs typeface="Proxima Nova"/>
                <a:sym typeface="Proxima Nova"/>
              </a:rPr>
              <a:t>Georgia is the worst place for Black mothers to give birth in the United States. </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They have 4x more likely to die than white mothers</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Their voices are more likely to be ignored when expressing pain or requesting additional care</a:t>
            </a:r>
            <a:endParaRPr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dirty="0">
              <a:solidFill>
                <a:schemeClr val="dk1"/>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 dirty="0">
                <a:solidFill>
                  <a:schemeClr val="dk1"/>
                </a:solidFill>
                <a:latin typeface="Proxima Nova"/>
                <a:ea typeface="Proxima Nova"/>
                <a:cs typeface="Proxima Nova"/>
                <a:sym typeface="Proxima Nova"/>
              </a:rPr>
              <a:t>The second leading cause of maternal mortality is high blood pressure. 80% of maternal deaths can be avoided with: </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Access to care</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Access to information</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Timely diagnosis</a:t>
            </a:r>
            <a:endParaRPr dirty="0">
              <a:solidFill>
                <a:schemeClr val="dk1"/>
              </a:solidFill>
              <a:latin typeface="Proxima Nova"/>
              <a:ea typeface="Proxima Nova"/>
              <a:cs typeface="Proxima Nova"/>
              <a:sym typeface="Proxima Nova"/>
            </a:endParaRPr>
          </a:p>
          <a:p>
            <a:pPr marL="457200" lvl="0" indent="-298450" algn="l" rtl="0">
              <a:spcBef>
                <a:spcPts val="0"/>
              </a:spcBef>
              <a:spcAft>
                <a:spcPts val="0"/>
              </a:spcAft>
              <a:buClr>
                <a:schemeClr val="dk1"/>
              </a:buClr>
              <a:buSzPts val="1100"/>
              <a:buFont typeface="Proxima Nova"/>
              <a:buChar char="●"/>
            </a:pPr>
            <a:r>
              <a:rPr lang="en" dirty="0">
                <a:solidFill>
                  <a:schemeClr val="dk1"/>
                </a:solidFill>
                <a:latin typeface="Proxima Nova"/>
                <a:ea typeface="Proxima Nova"/>
                <a:cs typeface="Proxima Nova"/>
                <a:sym typeface="Proxima Nova"/>
              </a:rPr>
              <a:t>Right and timely treatment </a:t>
            </a:r>
            <a:endParaRPr sz="1500" dirty="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chemeClr val="dk1"/>
                </a:solidFill>
                <a:highlight>
                  <a:srgbClr val="FFFFFF"/>
                </a:highlight>
                <a:latin typeface="Times New Roman"/>
                <a:ea typeface="Times New Roman"/>
                <a:cs typeface="Times New Roman"/>
                <a:sym typeface="Times New Roman"/>
              </a:rPr>
              <a:t>In the first week postpartum, severe bleeding, high blood pressure, and infection are the most common contributors to maternal deaths, while cardiomyopathy is the leading cause of late deaths.</a:t>
            </a:r>
            <a:r>
              <a:rPr lang="en" sz="1150" dirty="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6</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u="sng" dirty="0">
                <a:solidFill>
                  <a:schemeClr val="dk1"/>
                </a:solidFill>
                <a:hlinkClick r:id="rId4">
                  <a:extLst>
                    <a:ext uri="{A12FA001-AC4F-418D-AE19-62706E023703}">
                      <ahyp:hlinkClr xmlns:ahyp="http://schemas.microsoft.com/office/drawing/2018/hyperlinkcolor" val="tx"/>
                    </a:ext>
                  </a:extLst>
                </a:hlinkClick>
              </a:rPr>
              <a:t>https://www.npr.org/2017/12/07/568948782/black-mothers-keep-dying-after-giving-birth-shalon-irvings-story-explains-why</a:t>
            </a:r>
            <a:r>
              <a:rPr lang="en" dirty="0">
                <a:solidFill>
                  <a:schemeClr val="dk1"/>
                </a:solidFill>
              </a:rPr>
              <a:t>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sz="900" dirty="0">
                <a:solidFill>
                  <a:schemeClr val="dk1"/>
                </a:solidFill>
                <a:latin typeface="Courier New"/>
                <a:ea typeface="Courier New"/>
                <a:cs typeface="Courier New"/>
                <a:sym typeface="Courier New"/>
              </a:rPr>
              <a:t>Hoppe, K. K., Thomas, N., </a:t>
            </a:r>
            <a:r>
              <a:rPr lang="en" sz="900" dirty="0" err="1">
                <a:solidFill>
                  <a:schemeClr val="dk1"/>
                </a:solidFill>
                <a:latin typeface="Courier New"/>
                <a:ea typeface="Courier New"/>
                <a:cs typeface="Courier New"/>
                <a:sym typeface="Courier New"/>
              </a:rPr>
              <a:t>Fedenia</a:t>
            </a:r>
            <a:r>
              <a:rPr lang="en" sz="900" dirty="0">
                <a:solidFill>
                  <a:schemeClr val="dk1"/>
                </a:solidFill>
                <a:latin typeface="Courier New"/>
                <a:ea typeface="Courier New"/>
                <a:cs typeface="Courier New"/>
                <a:sym typeface="Courier New"/>
              </a:rPr>
              <a:t>, K., </a:t>
            </a:r>
            <a:r>
              <a:rPr lang="en" sz="900" dirty="0" err="1">
                <a:solidFill>
                  <a:schemeClr val="dk1"/>
                </a:solidFill>
                <a:latin typeface="Courier New"/>
                <a:ea typeface="Courier New"/>
                <a:cs typeface="Courier New"/>
                <a:sym typeface="Courier New"/>
              </a:rPr>
              <a:t>Zernick</a:t>
            </a:r>
            <a:r>
              <a:rPr lang="en" sz="900" dirty="0">
                <a:solidFill>
                  <a:schemeClr val="dk1"/>
                </a:solidFill>
                <a:latin typeface="Courier New"/>
                <a:ea typeface="Courier New"/>
                <a:cs typeface="Courier New"/>
                <a:sym typeface="Courier New"/>
              </a:rPr>
              <a:t>, M., Zella, J. B., Shah, D. M., … Johnson, H. (2019). 451: A non-randomized controlled study: Telehealth with remote patient monitoring vs standard care for postpartum hypertension. American Journal of Obstetrics and Gynecology, 220(1). </a:t>
            </a:r>
            <a:r>
              <a:rPr lang="en" sz="900" dirty="0" err="1">
                <a:solidFill>
                  <a:schemeClr val="dk1"/>
                </a:solidFill>
                <a:latin typeface="Courier New"/>
                <a:ea typeface="Courier New"/>
                <a:cs typeface="Courier New"/>
                <a:sym typeface="Courier New"/>
              </a:rPr>
              <a:t>doi</a:t>
            </a:r>
            <a:r>
              <a:rPr lang="en" sz="900" dirty="0">
                <a:solidFill>
                  <a:schemeClr val="dk1"/>
                </a:solidFill>
                <a:latin typeface="Courier New"/>
                <a:ea typeface="Courier New"/>
                <a:cs typeface="Courier New"/>
                <a:sym typeface="Courier New"/>
              </a:rPr>
              <a:t>: 10.1016/j.ajog.2018.11.472</a:t>
            </a:r>
            <a:endParaRPr sz="9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dirty="0">
                <a:solidFill>
                  <a:schemeClr val="dk1"/>
                </a:solidFill>
                <a:latin typeface="Courier New"/>
                <a:ea typeface="Courier New"/>
                <a:cs typeface="Courier New"/>
                <a:sym typeface="Courier New"/>
              </a:rPr>
              <a:t>Hoppe, K. K., Williams, M., Thomas, N., Zella, J. B., </a:t>
            </a:r>
            <a:r>
              <a:rPr lang="en" sz="900" dirty="0" err="1">
                <a:solidFill>
                  <a:schemeClr val="dk1"/>
                </a:solidFill>
                <a:latin typeface="Courier New"/>
                <a:ea typeface="Courier New"/>
                <a:cs typeface="Courier New"/>
                <a:sym typeface="Courier New"/>
              </a:rPr>
              <a:t>Drewry</a:t>
            </a:r>
            <a:r>
              <a:rPr lang="en" sz="900" dirty="0">
                <a:solidFill>
                  <a:schemeClr val="dk1"/>
                </a:solidFill>
                <a:latin typeface="Courier New"/>
                <a:ea typeface="Courier New"/>
                <a:cs typeface="Courier New"/>
                <a:sym typeface="Courier New"/>
              </a:rPr>
              <a:t>, A., Kim, K., … Johnson, H. M. (2019). Telehealth with remote blood pressure monitoring for postpartum hypertension: A prospective single-cohort feasibility study. Pregnancy Hypertension, 15, 171–176. </a:t>
            </a:r>
            <a:r>
              <a:rPr lang="en" sz="900" dirty="0" err="1">
                <a:solidFill>
                  <a:schemeClr val="dk1"/>
                </a:solidFill>
                <a:latin typeface="Courier New"/>
                <a:ea typeface="Courier New"/>
                <a:cs typeface="Courier New"/>
                <a:sym typeface="Courier New"/>
              </a:rPr>
              <a:t>doi</a:t>
            </a:r>
            <a:r>
              <a:rPr lang="en" sz="900" dirty="0">
                <a:solidFill>
                  <a:schemeClr val="dk1"/>
                </a:solidFill>
                <a:latin typeface="Courier New"/>
                <a:ea typeface="Courier New"/>
                <a:cs typeface="Courier New"/>
                <a:sym typeface="Courier New"/>
              </a:rPr>
              <a:t>: 10.1016/j.preghy.2018.12.007</a:t>
            </a:r>
            <a:endParaRPr sz="9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dirty="0">
                <a:solidFill>
                  <a:schemeClr val="dk1"/>
                </a:solidFill>
                <a:latin typeface="Courier New"/>
                <a:ea typeface="Courier New"/>
                <a:cs typeface="Courier New"/>
                <a:sym typeface="Courier New"/>
              </a:rPr>
              <a:t>Optimizing postpartum care. ACOG Committee Opinion No. 736. American College of Obstetricians and Gynecologists. </a:t>
            </a:r>
            <a:r>
              <a:rPr lang="en" sz="900" dirty="0" err="1">
                <a:solidFill>
                  <a:schemeClr val="dk1"/>
                </a:solidFill>
                <a:latin typeface="Courier New"/>
                <a:ea typeface="Courier New"/>
                <a:cs typeface="Courier New"/>
                <a:sym typeface="Courier New"/>
              </a:rPr>
              <a:t>Obstet</a:t>
            </a:r>
            <a:r>
              <a:rPr lang="en" sz="900" dirty="0">
                <a:solidFill>
                  <a:schemeClr val="dk1"/>
                </a:solidFill>
                <a:latin typeface="Courier New"/>
                <a:ea typeface="Courier New"/>
                <a:cs typeface="Courier New"/>
                <a:sym typeface="Courier New"/>
              </a:rPr>
              <a:t> </a:t>
            </a:r>
            <a:r>
              <a:rPr lang="en" sz="900" dirty="0" err="1">
                <a:solidFill>
                  <a:schemeClr val="dk1"/>
                </a:solidFill>
                <a:latin typeface="Courier New"/>
                <a:ea typeface="Courier New"/>
                <a:cs typeface="Courier New"/>
                <a:sym typeface="Courier New"/>
              </a:rPr>
              <a:t>Gynecol</a:t>
            </a:r>
            <a:r>
              <a:rPr lang="en" sz="900" dirty="0">
                <a:solidFill>
                  <a:schemeClr val="dk1"/>
                </a:solidFill>
                <a:latin typeface="Courier New"/>
                <a:ea typeface="Courier New"/>
                <a:cs typeface="Courier New"/>
                <a:sym typeface="Courier New"/>
              </a:rPr>
              <a:t> 2018;131:e140–50.</a:t>
            </a:r>
            <a:endParaRPr sz="9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dirty="0">
              <a:solidFill>
                <a:schemeClr val="dk1"/>
              </a:solidFill>
              <a:latin typeface="Courier New"/>
              <a:ea typeface="Courier New"/>
              <a:cs typeface="Courier New"/>
              <a:sym typeface="Courier New"/>
            </a:endParaRPr>
          </a:p>
          <a:p>
            <a:pPr marL="76200" marR="76200" lvl="0" indent="0" algn="l" rtl="0">
              <a:lnSpc>
                <a:spcPct val="150001"/>
              </a:lnSpc>
              <a:spcBef>
                <a:spcPts val="300"/>
              </a:spcBef>
              <a:spcAft>
                <a:spcPts val="0"/>
              </a:spcAft>
              <a:buClr>
                <a:schemeClr val="dk1"/>
              </a:buClr>
              <a:buSzPts val="1100"/>
              <a:buFont typeface="Arial"/>
              <a:buNone/>
            </a:pPr>
            <a:r>
              <a:rPr lang="en" sz="900" dirty="0" err="1">
                <a:solidFill>
                  <a:schemeClr val="dk1"/>
                </a:solidFill>
                <a:latin typeface="Courier New"/>
                <a:ea typeface="Courier New"/>
                <a:cs typeface="Courier New"/>
                <a:sym typeface="Courier New"/>
              </a:rPr>
              <a:t>Hauspurg</a:t>
            </a:r>
            <a:r>
              <a:rPr lang="en" sz="900" dirty="0">
                <a:solidFill>
                  <a:schemeClr val="dk1"/>
                </a:solidFill>
                <a:latin typeface="Courier New"/>
                <a:ea typeface="Courier New"/>
                <a:cs typeface="Courier New"/>
                <a:sym typeface="Courier New"/>
              </a:rPr>
              <a:t> A, Lemon LS, Quinn BA, </a:t>
            </a:r>
            <a:r>
              <a:rPr lang="en" sz="900" dirty="0" err="1">
                <a:solidFill>
                  <a:schemeClr val="dk1"/>
                </a:solidFill>
                <a:latin typeface="Courier New"/>
                <a:ea typeface="Courier New"/>
                <a:cs typeface="Courier New"/>
                <a:sym typeface="Courier New"/>
              </a:rPr>
              <a:t>Binstock</a:t>
            </a:r>
            <a:r>
              <a:rPr lang="en" sz="900" dirty="0">
                <a:solidFill>
                  <a:schemeClr val="dk1"/>
                </a:solidFill>
                <a:latin typeface="Courier New"/>
                <a:ea typeface="Courier New"/>
                <a:cs typeface="Courier New"/>
                <a:sym typeface="Courier New"/>
              </a:rPr>
              <a:t> A, Larkin J, </a:t>
            </a:r>
            <a:r>
              <a:rPr lang="en" sz="900" dirty="0" err="1">
                <a:solidFill>
                  <a:schemeClr val="dk1"/>
                </a:solidFill>
                <a:latin typeface="Courier New"/>
                <a:ea typeface="Courier New"/>
                <a:cs typeface="Courier New"/>
                <a:sym typeface="Courier New"/>
              </a:rPr>
              <a:t>Beigi</a:t>
            </a:r>
            <a:r>
              <a:rPr lang="en" sz="900" dirty="0">
                <a:solidFill>
                  <a:schemeClr val="dk1"/>
                </a:solidFill>
                <a:latin typeface="Courier New"/>
                <a:ea typeface="Courier New"/>
                <a:cs typeface="Courier New"/>
                <a:sym typeface="Courier New"/>
              </a:rPr>
              <a:t> RH, Watson AR, </a:t>
            </a:r>
            <a:r>
              <a:rPr lang="en" sz="900" dirty="0" err="1">
                <a:solidFill>
                  <a:schemeClr val="dk1"/>
                </a:solidFill>
                <a:latin typeface="Courier New"/>
                <a:ea typeface="Courier New"/>
                <a:cs typeface="Courier New"/>
                <a:sym typeface="Courier New"/>
              </a:rPr>
              <a:t>Simhan</a:t>
            </a:r>
            <a:r>
              <a:rPr lang="en" sz="900" dirty="0">
                <a:solidFill>
                  <a:schemeClr val="dk1"/>
                </a:solidFill>
                <a:latin typeface="Courier New"/>
                <a:ea typeface="Courier New"/>
                <a:cs typeface="Courier New"/>
                <a:sym typeface="Courier New"/>
              </a:rPr>
              <a:t> HN. A Postpartum Remote Hypertension Monitoring Protocol Implemented at the Hospital Level. </a:t>
            </a:r>
            <a:r>
              <a:rPr lang="en" sz="900" dirty="0" err="1">
                <a:solidFill>
                  <a:schemeClr val="dk1"/>
                </a:solidFill>
                <a:latin typeface="Courier New"/>
                <a:ea typeface="Courier New"/>
                <a:cs typeface="Courier New"/>
                <a:sym typeface="Courier New"/>
              </a:rPr>
              <a:t>Obstet</a:t>
            </a:r>
            <a:r>
              <a:rPr lang="en" sz="900" dirty="0">
                <a:solidFill>
                  <a:schemeClr val="dk1"/>
                </a:solidFill>
                <a:latin typeface="Courier New"/>
                <a:ea typeface="Courier New"/>
                <a:cs typeface="Courier New"/>
                <a:sym typeface="Courier New"/>
              </a:rPr>
              <a:t> Gynecol. 2019 Oct;134(4):685-691. </a:t>
            </a:r>
            <a:r>
              <a:rPr lang="en" sz="900" dirty="0" err="1">
                <a:solidFill>
                  <a:schemeClr val="dk1"/>
                </a:solidFill>
                <a:latin typeface="Courier New"/>
                <a:ea typeface="Courier New"/>
                <a:cs typeface="Courier New"/>
                <a:sym typeface="Courier New"/>
              </a:rPr>
              <a:t>doi</a:t>
            </a:r>
            <a:r>
              <a:rPr lang="en" sz="900" dirty="0">
                <a:solidFill>
                  <a:schemeClr val="dk1"/>
                </a:solidFill>
                <a:latin typeface="Courier New"/>
                <a:ea typeface="Courier New"/>
                <a:cs typeface="Courier New"/>
                <a:sym typeface="Courier New"/>
              </a:rPr>
              <a:t>: 10.1097/AOG.0000000000003479. PMID: 31503166; PMCID: PMC7289450.</a:t>
            </a:r>
            <a:endParaRPr sz="900" dirty="0">
              <a:solidFill>
                <a:schemeClr val="dk1"/>
              </a:solidFill>
              <a:latin typeface="Courier New"/>
              <a:ea typeface="Courier New"/>
              <a:cs typeface="Courier New"/>
              <a:sym typeface="Courier New"/>
            </a:endParaRPr>
          </a:p>
          <a:p>
            <a:pPr marL="0" lvl="0" indent="0" algn="l" rtl="0">
              <a:spcBef>
                <a:spcPts val="300"/>
              </a:spcBef>
              <a:spcAft>
                <a:spcPts val="0"/>
              </a:spcAft>
              <a:buNone/>
            </a:pP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2de0fdbae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2de0fdbae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1B063B"/>
              </a:solidFill>
              <a:latin typeface="Proxima Nova"/>
              <a:ea typeface="Proxima Nova"/>
              <a:cs typeface="Proxima Nova"/>
              <a:sym typeface="Proxima Nova"/>
            </a:endParaRPr>
          </a:p>
          <a:p>
            <a:pPr marL="0" lvl="0" indent="0" algn="l" rtl="0">
              <a:spcBef>
                <a:spcPts val="0"/>
              </a:spcBef>
              <a:spcAft>
                <a:spcPts val="0"/>
              </a:spcAft>
              <a:buNone/>
            </a:pPr>
            <a:endParaRPr sz="1300">
              <a:solidFill>
                <a:srgbClr val="1B063B"/>
              </a:solidFill>
              <a:latin typeface="Proxima Nova"/>
              <a:ea typeface="Proxima Nova"/>
              <a:cs typeface="Proxima Nova"/>
              <a:sym typeface="Proxima Nova"/>
            </a:endParaRPr>
          </a:p>
          <a:p>
            <a:pPr marL="0" lvl="0" indent="0" algn="l" rtl="0">
              <a:spcBef>
                <a:spcPts val="0"/>
              </a:spcBef>
              <a:spcAft>
                <a:spcPts val="0"/>
              </a:spcAft>
              <a:buNone/>
            </a:pPr>
            <a:endParaRPr sz="1300">
              <a:solidFill>
                <a:srgbClr val="1B063B"/>
              </a:solidFill>
              <a:latin typeface="Proxima Nova"/>
              <a:ea typeface="Proxima Nova"/>
              <a:cs typeface="Proxima Nova"/>
              <a:sym typeface="Proxima Nova"/>
            </a:endParaRPr>
          </a:p>
          <a:p>
            <a:pPr marL="457200" lvl="0" indent="-311150" algn="l" rtl="0">
              <a:spcBef>
                <a:spcPts val="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Expansion of an ongoing </a:t>
            </a:r>
            <a:r>
              <a:rPr lang="en" sz="1300">
                <a:solidFill>
                  <a:srgbClr val="1B063B"/>
                </a:solidFill>
                <a:highlight>
                  <a:schemeClr val="lt1"/>
                </a:highlight>
                <a:latin typeface="Proxima Nova"/>
                <a:ea typeface="Proxima Nova"/>
                <a:cs typeface="Proxima Nova"/>
                <a:sym typeface="Proxima Nova"/>
              </a:rPr>
              <a:t>remote blood pressure monitoring program with demonstrated high compliance, retention, and patient satisfaction to Black mothers in Georgia</a:t>
            </a:r>
            <a:endParaRPr sz="1300">
              <a:solidFill>
                <a:srgbClr val="1B063B"/>
              </a:solidFill>
              <a:highlight>
                <a:schemeClr val="lt1"/>
              </a:highlight>
              <a:latin typeface="Proxima Nova"/>
              <a:ea typeface="Proxima Nova"/>
              <a:cs typeface="Proxima Nova"/>
              <a:sym typeface="Proxima Nova"/>
            </a:endParaRPr>
          </a:p>
          <a:p>
            <a:pPr marL="457200" lvl="0" indent="-311150" algn="l" rtl="0">
              <a:spcBef>
                <a:spcPts val="100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Bluetooth enabled blood pressure monitor provided at discharge following birth.</a:t>
            </a:r>
            <a:endParaRPr sz="1300">
              <a:solidFill>
                <a:srgbClr val="1B063B"/>
              </a:solidFill>
              <a:latin typeface="Proxima Nova"/>
              <a:ea typeface="Proxima Nova"/>
              <a:cs typeface="Proxima Nova"/>
              <a:sym typeface="Proxima Nova"/>
            </a:endParaRPr>
          </a:p>
          <a:p>
            <a:pPr marL="457200" lvl="0" indent="-311150" algn="l" rtl="0">
              <a:spcBef>
                <a:spcPts val="100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App for automatic connection and transfer of data to provider tracking and alert systems</a:t>
            </a:r>
            <a:endParaRPr sz="1300">
              <a:solidFill>
                <a:srgbClr val="1B063B"/>
              </a:solidFill>
              <a:latin typeface="Proxima Nova"/>
              <a:ea typeface="Proxima Nova"/>
              <a:cs typeface="Proxima Nova"/>
              <a:sym typeface="Proxima Nova"/>
            </a:endParaRPr>
          </a:p>
          <a:p>
            <a:pPr marL="457200" lvl="0" indent="-311150" algn="l" rtl="0">
              <a:spcBef>
                <a:spcPts val="100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Payer funded</a:t>
            </a:r>
            <a:endParaRPr sz="1300">
              <a:solidFill>
                <a:srgbClr val="1B063B"/>
              </a:solidFill>
              <a:latin typeface="Proxima Nova"/>
              <a:ea typeface="Proxima Nova"/>
              <a:cs typeface="Proxima Nova"/>
              <a:sym typeface="Proxima Nova"/>
            </a:endParaRPr>
          </a:p>
          <a:p>
            <a:pPr marL="0" lvl="0" indent="0" algn="l" rtl="0">
              <a:spcBef>
                <a:spcPts val="1000"/>
              </a:spcBef>
              <a:spcAft>
                <a:spcPts val="0"/>
              </a:spcAft>
              <a:buClr>
                <a:schemeClr val="dk1"/>
              </a:buClr>
              <a:buSzPts val="1100"/>
              <a:buFont typeface="Arial"/>
              <a:buNone/>
            </a:pPr>
            <a:endParaRPr sz="1300">
              <a:solidFill>
                <a:srgbClr val="1B063B"/>
              </a:solidFill>
              <a:latin typeface="Proxima Nova"/>
              <a:ea typeface="Proxima Nova"/>
              <a:cs typeface="Proxima Nova"/>
              <a:sym typeface="Proxima Nova"/>
            </a:endParaRPr>
          </a:p>
          <a:p>
            <a:pPr marL="457200" lvl="0" indent="-311150" algn="l" rtl="0">
              <a:spcBef>
                <a:spcPts val="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Expansion of an ongoing </a:t>
            </a:r>
            <a:r>
              <a:rPr lang="en" sz="1300">
                <a:solidFill>
                  <a:srgbClr val="1B063B"/>
                </a:solidFill>
                <a:highlight>
                  <a:schemeClr val="lt1"/>
                </a:highlight>
                <a:latin typeface="Proxima Nova"/>
                <a:ea typeface="Proxima Nova"/>
                <a:cs typeface="Proxima Nova"/>
                <a:sym typeface="Proxima Nova"/>
              </a:rPr>
              <a:t>remote blood pressure monitoring program with demonstrated high compliance, retention, and patient satisfaction to Black mothers in Georgia</a:t>
            </a:r>
            <a:endParaRPr sz="1300">
              <a:solidFill>
                <a:srgbClr val="1B063B"/>
              </a:solidFill>
              <a:highlight>
                <a:schemeClr val="lt1"/>
              </a:highlight>
              <a:latin typeface="Proxima Nova"/>
              <a:ea typeface="Proxima Nova"/>
              <a:cs typeface="Proxima Nova"/>
              <a:sym typeface="Proxima Nova"/>
            </a:endParaRPr>
          </a:p>
          <a:p>
            <a:pPr marL="457200" lvl="0" indent="-311150" algn="l" rtl="0">
              <a:spcBef>
                <a:spcPts val="100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Bluetooth enabled blood pressure monitor provided at discharge following birth.</a:t>
            </a:r>
            <a:endParaRPr sz="1300">
              <a:solidFill>
                <a:srgbClr val="1B063B"/>
              </a:solidFill>
              <a:latin typeface="Proxima Nova"/>
              <a:ea typeface="Proxima Nova"/>
              <a:cs typeface="Proxima Nova"/>
              <a:sym typeface="Proxima Nova"/>
            </a:endParaRPr>
          </a:p>
          <a:p>
            <a:pPr marL="457200" lvl="0" indent="-311150" algn="l" rtl="0">
              <a:spcBef>
                <a:spcPts val="1000"/>
              </a:spcBef>
              <a:spcAft>
                <a:spcPts val="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App for automatic connection and transfer of data to provider tracking and alert systems</a:t>
            </a:r>
            <a:endParaRPr sz="1300">
              <a:solidFill>
                <a:srgbClr val="1B063B"/>
              </a:solidFill>
              <a:latin typeface="Proxima Nova"/>
              <a:ea typeface="Proxima Nova"/>
              <a:cs typeface="Proxima Nova"/>
              <a:sym typeface="Proxima Nova"/>
            </a:endParaRPr>
          </a:p>
          <a:p>
            <a:pPr marL="457200" lvl="0" indent="-311150" algn="l" rtl="0">
              <a:spcBef>
                <a:spcPts val="1000"/>
              </a:spcBef>
              <a:spcAft>
                <a:spcPts val="1000"/>
              </a:spcAft>
              <a:buClr>
                <a:srgbClr val="1B063B"/>
              </a:buClr>
              <a:buSzPts val="1300"/>
              <a:buFont typeface="Proxima Nova"/>
              <a:buChar char="●"/>
            </a:pPr>
            <a:r>
              <a:rPr lang="en" sz="1300">
                <a:solidFill>
                  <a:srgbClr val="1B063B"/>
                </a:solidFill>
                <a:latin typeface="Proxima Nova"/>
                <a:ea typeface="Proxima Nova"/>
                <a:cs typeface="Proxima Nova"/>
                <a:sym typeface="Proxima Nova"/>
              </a:rPr>
              <a:t>Payer funded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2de0fdba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2de0fdbae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2de0fdbae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2de0fdba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know that this is an issue that impacts mothers across socioeconomic groups. We believe that there is a large financial incentive for payers to support this initiative to reduce acute returns. We want to leverage this interest to fund a year long pilot project in Georgia. We propose to use the findings from that study to drive adoption across medicaid providers.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2de0fdbae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2de0fdbae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2de0fdbae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2de0fdbae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2e97e29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2e97e29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elcom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8109533" y="37317"/>
            <a:ext cx="548700" cy="3078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2"/>
          <p:cNvSpPr/>
          <p:nvPr/>
        </p:nvSpPr>
        <p:spPr>
          <a:xfrm>
            <a:off x="-8625" y="-4275"/>
            <a:ext cx="9152700" cy="5180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mt="40000"/>
          </a:blip>
          <a:srcRect l="3846" t="9297" r="57647" b="14179"/>
          <a:stretch/>
        </p:blipFill>
        <p:spPr>
          <a:xfrm>
            <a:off x="0" y="0"/>
            <a:ext cx="1053016" cy="5180102"/>
          </a:xfrm>
          <a:prstGeom prst="rect">
            <a:avLst/>
          </a:prstGeom>
          <a:noFill/>
          <a:ln>
            <a:noFill/>
          </a:ln>
        </p:spPr>
      </p:pic>
      <p:pic>
        <p:nvPicPr>
          <p:cNvPr id="12" name="Google Shape;12;p2"/>
          <p:cNvPicPr preferRelativeResize="0"/>
          <p:nvPr/>
        </p:nvPicPr>
        <p:blipFill>
          <a:blip r:embed="rId3">
            <a:alphaModFix/>
          </a:blip>
          <a:stretch>
            <a:fillRect/>
          </a:stretch>
        </p:blipFill>
        <p:spPr>
          <a:xfrm>
            <a:off x="3039387" y="2216900"/>
            <a:ext cx="2836625" cy="952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urple - 1">
  <p:cSld name="CUSTOM_13">
    <p:bg>
      <p:bgPr>
        <a:solidFill>
          <a:schemeClr val="accent5"/>
        </a:solidFill>
        <a:effectLst/>
      </p:bgPr>
    </p:bg>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3308812" y="1623175"/>
            <a:ext cx="3945900" cy="254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1"/>
          <p:cNvSpPr txBox="1">
            <a:spLocks noGrp="1"/>
          </p:cNvSpPr>
          <p:nvPr>
            <p:ph type="title" idx="2"/>
          </p:nvPr>
        </p:nvSpPr>
        <p:spPr>
          <a:xfrm>
            <a:off x="3282900" y="1219075"/>
            <a:ext cx="3453300" cy="40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1700"/>
              <a:buFont typeface="Proxima Nova"/>
              <a:buNone/>
              <a:defRPr sz="1700" b="1">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900"/>
              <a:buNone/>
              <a:defRPr sz="900">
                <a:solidFill>
                  <a:schemeClr val="accent1"/>
                </a:solidFill>
              </a:defRPr>
            </a:lvl2pPr>
            <a:lvl3pPr lvl="2" rtl="0">
              <a:spcBef>
                <a:spcPts val="0"/>
              </a:spcBef>
              <a:spcAft>
                <a:spcPts val="0"/>
              </a:spcAft>
              <a:buClr>
                <a:schemeClr val="accent1"/>
              </a:buClr>
              <a:buSzPts val="900"/>
              <a:buNone/>
              <a:defRPr sz="900">
                <a:solidFill>
                  <a:schemeClr val="accent1"/>
                </a:solidFill>
              </a:defRPr>
            </a:lvl3pPr>
            <a:lvl4pPr lvl="3" rtl="0">
              <a:spcBef>
                <a:spcPts val="0"/>
              </a:spcBef>
              <a:spcAft>
                <a:spcPts val="0"/>
              </a:spcAft>
              <a:buClr>
                <a:schemeClr val="accent1"/>
              </a:buClr>
              <a:buSzPts val="900"/>
              <a:buNone/>
              <a:defRPr sz="900">
                <a:solidFill>
                  <a:schemeClr val="accent1"/>
                </a:solidFill>
              </a:defRPr>
            </a:lvl4pPr>
            <a:lvl5pPr lvl="4" rtl="0">
              <a:spcBef>
                <a:spcPts val="0"/>
              </a:spcBef>
              <a:spcAft>
                <a:spcPts val="0"/>
              </a:spcAft>
              <a:buClr>
                <a:schemeClr val="accent1"/>
              </a:buClr>
              <a:buSzPts val="900"/>
              <a:buNone/>
              <a:defRPr sz="900">
                <a:solidFill>
                  <a:schemeClr val="accent1"/>
                </a:solidFill>
              </a:defRPr>
            </a:lvl5pPr>
            <a:lvl6pPr lvl="5" rtl="0">
              <a:spcBef>
                <a:spcPts val="0"/>
              </a:spcBef>
              <a:spcAft>
                <a:spcPts val="0"/>
              </a:spcAft>
              <a:buClr>
                <a:schemeClr val="accent1"/>
              </a:buClr>
              <a:buSzPts val="900"/>
              <a:buNone/>
              <a:defRPr sz="900">
                <a:solidFill>
                  <a:schemeClr val="accent1"/>
                </a:solidFill>
              </a:defRPr>
            </a:lvl6pPr>
            <a:lvl7pPr lvl="6" rtl="0">
              <a:spcBef>
                <a:spcPts val="0"/>
              </a:spcBef>
              <a:spcAft>
                <a:spcPts val="0"/>
              </a:spcAft>
              <a:buClr>
                <a:schemeClr val="accent1"/>
              </a:buClr>
              <a:buSzPts val="900"/>
              <a:buNone/>
              <a:defRPr sz="900">
                <a:solidFill>
                  <a:schemeClr val="accent1"/>
                </a:solidFill>
              </a:defRPr>
            </a:lvl7pPr>
            <a:lvl8pPr lvl="7" rtl="0">
              <a:spcBef>
                <a:spcPts val="0"/>
              </a:spcBef>
              <a:spcAft>
                <a:spcPts val="0"/>
              </a:spcAft>
              <a:buClr>
                <a:schemeClr val="accent1"/>
              </a:buClr>
              <a:buSzPts val="900"/>
              <a:buNone/>
              <a:defRPr sz="900">
                <a:solidFill>
                  <a:schemeClr val="accent1"/>
                </a:solidFill>
              </a:defRPr>
            </a:lvl8pPr>
            <a:lvl9pPr lvl="8" rtl="0">
              <a:spcBef>
                <a:spcPts val="0"/>
              </a:spcBef>
              <a:spcAft>
                <a:spcPts val="0"/>
              </a:spcAft>
              <a:buClr>
                <a:schemeClr val="accent1"/>
              </a:buClr>
              <a:buSzPts val="900"/>
              <a:buNone/>
              <a:defRPr sz="900">
                <a:solidFill>
                  <a:schemeClr val="accent1"/>
                </a:solidFill>
              </a:defRPr>
            </a:lvl9pPr>
          </a:lstStyle>
          <a:p>
            <a:endParaRPr/>
          </a:p>
        </p:txBody>
      </p:sp>
      <p:sp>
        <p:nvSpPr>
          <p:cNvPr id="87" name="Google Shape;87;p11"/>
          <p:cNvSpPr txBox="1">
            <a:spLocks noGrp="1"/>
          </p:cNvSpPr>
          <p:nvPr>
            <p:ph type="title" idx="3"/>
          </p:nvPr>
        </p:nvSpPr>
        <p:spPr>
          <a:xfrm>
            <a:off x="364372" y="1219075"/>
            <a:ext cx="2628900" cy="147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500"/>
              <a:buFont typeface="Proxima Nova"/>
              <a:buNone/>
              <a:defRPr sz="2500">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9pPr>
          </a:lstStyle>
          <a:p>
            <a:endParaRPr/>
          </a:p>
        </p:txBody>
      </p:sp>
      <p:sp>
        <p:nvSpPr>
          <p:cNvPr id="88" name="Google Shape;88;p11"/>
          <p:cNvSpPr txBox="1">
            <a:spLocks noGrp="1"/>
          </p:cNvSpPr>
          <p:nvPr>
            <p:ph type="title" idx="4"/>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9" name="Google Shape;89;p11"/>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lide White - 2">
  <p:cSld name="CUSTOM_21">
    <p:spTree>
      <p:nvGrpSpPr>
        <p:cNvPr id="1" name="Shape 90"/>
        <p:cNvGrpSpPr/>
        <p:nvPr/>
      </p:nvGrpSpPr>
      <p:grpSpPr>
        <a:xfrm>
          <a:off x="0" y="0"/>
          <a:ext cx="0" cy="0"/>
          <a:chOff x="0" y="0"/>
          <a:chExt cx="0" cy="0"/>
        </a:xfrm>
      </p:grpSpPr>
      <p:sp>
        <p:nvSpPr>
          <p:cNvPr id="91" name="Google Shape;91;p12"/>
          <p:cNvSpPr/>
          <p:nvPr/>
        </p:nvSpPr>
        <p:spPr>
          <a:xfrm>
            <a:off x="-36600" y="0"/>
            <a:ext cx="3137400" cy="5143500"/>
          </a:xfrm>
          <a:prstGeom prst="rect">
            <a:avLst/>
          </a:prstGeom>
          <a:solidFill>
            <a:srgbClr val="D7D7D7">
              <a:alpha val="22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a:spLocks noGrp="1"/>
          </p:cNvSpPr>
          <p:nvPr>
            <p:ph type="title"/>
          </p:nvPr>
        </p:nvSpPr>
        <p:spPr>
          <a:xfrm>
            <a:off x="3308812" y="1623175"/>
            <a:ext cx="3945900" cy="254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93" name="Google Shape;93;p12"/>
          <p:cNvSpPr txBox="1">
            <a:spLocks noGrp="1"/>
          </p:cNvSpPr>
          <p:nvPr>
            <p:ph type="title" idx="2"/>
          </p:nvPr>
        </p:nvSpPr>
        <p:spPr>
          <a:xfrm>
            <a:off x="3282900" y="1219075"/>
            <a:ext cx="3453300" cy="40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1800"/>
              <a:buFont typeface="Proxima Nova"/>
              <a:buNone/>
              <a:defRPr sz="1800" b="1">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000"/>
              <a:buNone/>
              <a:defRPr sz="1000">
                <a:solidFill>
                  <a:schemeClr val="accent1"/>
                </a:solidFill>
              </a:defRPr>
            </a:lvl2pPr>
            <a:lvl3pPr lvl="2" rtl="0">
              <a:spcBef>
                <a:spcPts val="0"/>
              </a:spcBef>
              <a:spcAft>
                <a:spcPts val="0"/>
              </a:spcAft>
              <a:buClr>
                <a:schemeClr val="accent1"/>
              </a:buClr>
              <a:buSzPts val="1000"/>
              <a:buNone/>
              <a:defRPr sz="1000">
                <a:solidFill>
                  <a:schemeClr val="accent1"/>
                </a:solidFill>
              </a:defRPr>
            </a:lvl3pPr>
            <a:lvl4pPr lvl="3" rtl="0">
              <a:spcBef>
                <a:spcPts val="0"/>
              </a:spcBef>
              <a:spcAft>
                <a:spcPts val="0"/>
              </a:spcAft>
              <a:buClr>
                <a:schemeClr val="accent1"/>
              </a:buClr>
              <a:buSzPts val="1000"/>
              <a:buNone/>
              <a:defRPr sz="1000">
                <a:solidFill>
                  <a:schemeClr val="accent1"/>
                </a:solidFill>
              </a:defRPr>
            </a:lvl4pPr>
            <a:lvl5pPr lvl="4" rtl="0">
              <a:spcBef>
                <a:spcPts val="0"/>
              </a:spcBef>
              <a:spcAft>
                <a:spcPts val="0"/>
              </a:spcAft>
              <a:buClr>
                <a:schemeClr val="accent1"/>
              </a:buClr>
              <a:buSzPts val="1000"/>
              <a:buNone/>
              <a:defRPr sz="1000">
                <a:solidFill>
                  <a:schemeClr val="accent1"/>
                </a:solidFill>
              </a:defRPr>
            </a:lvl5pPr>
            <a:lvl6pPr lvl="5" rtl="0">
              <a:spcBef>
                <a:spcPts val="0"/>
              </a:spcBef>
              <a:spcAft>
                <a:spcPts val="0"/>
              </a:spcAft>
              <a:buClr>
                <a:schemeClr val="accent1"/>
              </a:buClr>
              <a:buSzPts val="1000"/>
              <a:buNone/>
              <a:defRPr sz="1000">
                <a:solidFill>
                  <a:schemeClr val="accent1"/>
                </a:solidFill>
              </a:defRPr>
            </a:lvl6pPr>
            <a:lvl7pPr lvl="6" rtl="0">
              <a:spcBef>
                <a:spcPts val="0"/>
              </a:spcBef>
              <a:spcAft>
                <a:spcPts val="0"/>
              </a:spcAft>
              <a:buClr>
                <a:schemeClr val="accent1"/>
              </a:buClr>
              <a:buSzPts val="1000"/>
              <a:buNone/>
              <a:defRPr sz="1000">
                <a:solidFill>
                  <a:schemeClr val="accent1"/>
                </a:solidFill>
              </a:defRPr>
            </a:lvl7pPr>
            <a:lvl8pPr lvl="7" rtl="0">
              <a:spcBef>
                <a:spcPts val="0"/>
              </a:spcBef>
              <a:spcAft>
                <a:spcPts val="0"/>
              </a:spcAft>
              <a:buClr>
                <a:schemeClr val="accent1"/>
              </a:buClr>
              <a:buSzPts val="1000"/>
              <a:buNone/>
              <a:defRPr sz="1000">
                <a:solidFill>
                  <a:schemeClr val="accent1"/>
                </a:solidFill>
              </a:defRPr>
            </a:lvl8pPr>
            <a:lvl9pPr lvl="8" rtl="0">
              <a:spcBef>
                <a:spcPts val="0"/>
              </a:spcBef>
              <a:spcAft>
                <a:spcPts val="0"/>
              </a:spcAft>
              <a:buClr>
                <a:schemeClr val="accent1"/>
              </a:buClr>
              <a:buSzPts val="1000"/>
              <a:buNone/>
              <a:defRPr sz="1000">
                <a:solidFill>
                  <a:schemeClr val="accent1"/>
                </a:solidFill>
              </a:defRPr>
            </a:lvl9pPr>
          </a:lstStyle>
          <a:p>
            <a:endParaRPr/>
          </a:p>
        </p:txBody>
      </p:sp>
      <p:sp>
        <p:nvSpPr>
          <p:cNvPr id="94" name="Google Shape;94;p12"/>
          <p:cNvSpPr txBox="1">
            <a:spLocks noGrp="1"/>
          </p:cNvSpPr>
          <p:nvPr>
            <p:ph type="title" idx="3"/>
          </p:nvPr>
        </p:nvSpPr>
        <p:spPr>
          <a:xfrm>
            <a:off x="364372" y="1219075"/>
            <a:ext cx="2628900" cy="147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500"/>
              <a:buFont typeface="Proxima Nova"/>
              <a:buNone/>
              <a:defRPr sz="2500">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700"/>
              <a:buFont typeface="Proxima Nova"/>
              <a:buNone/>
              <a:defRPr sz="1700">
                <a:solidFill>
                  <a:schemeClr val="accent1"/>
                </a:solidFill>
                <a:latin typeface="Proxima Nova"/>
                <a:ea typeface="Proxima Nova"/>
                <a:cs typeface="Proxima Nova"/>
                <a:sym typeface="Proxima Nova"/>
              </a:defRPr>
            </a:lvl9pPr>
          </a:lstStyle>
          <a:p>
            <a:endParaRPr/>
          </a:p>
        </p:txBody>
      </p:sp>
      <p:sp>
        <p:nvSpPr>
          <p:cNvPr id="95" name="Google Shape;95;p12"/>
          <p:cNvSpPr txBox="1">
            <a:spLocks noGrp="1"/>
          </p:cNvSpPr>
          <p:nvPr>
            <p:ph type="title" idx="4"/>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96" name="Google Shape;96;p12"/>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White Photo">
  <p:cSld name="CUSTOM_15">
    <p:spTree>
      <p:nvGrpSpPr>
        <p:cNvPr id="1" name="Shape 97"/>
        <p:cNvGrpSpPr/>
        <p:nvPr/>
      </p:nvGrpSpPr>
      <p:grpSpPr>
        <a:xfrm>
          <a:off x="0" y="0"/>
          <a:ext cx="0" cy="0"/>
          <a:chOff x="0" y="0"/>
          <a:chExt cx="0" cy="0"/>
        </a:xfrm>
      </p:grpSpPr>
      <p:pic>
        <p:nvPicPr>
          <p:cNvPr id="98" name="Google Shape;98;p13"/>
          <p:cNvPicPr preferRelativeResize="0"/>
          <p:nvPr/>
        </p:nvPicPr>
        <p:blipFill rotWithShape="1">
          <a:blip r:embed="rId2">
            <a:alphaModFix/>
          </a:blip>
          <a:srcRect r="20063"/>
          <a:stretch/>
        </p:blipFill>
        <p:spPr>
          <a:xfrm>
            <a:off x="3257550" y="639100"/>
            <a:ext cx="5400678" cy="4504404"/>
          </a:xfrm>
          <a:prstGeom prst="rect">
            <a:avLst/>
          </a:prstGeom>
          <a:noFill/>
          <a:ln>
            <a:noFill/>
          </a:ln>
        </p:spPr>
      </p:pic>
      <p:sp>
        <p:nvSpPr>
          <p:cNvPr id="99" name="Google Shape;99;p13"/>
          <p:cNvSpPr txBox="1">
            <a:spLocks noGrp="1"/>
          </p:cNvSpPr>
          <p:nvPr>
            <p:ph type="title"/>
          </p:nvPr>
        </p:nvSpPr>
        <p:spPr>
          <a:xfrm>
            <a:off x="368838" y="1235450"/>
            <a:ext cx="22167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9pPr>
          </a:lstStyle>
          <a:p>
            <a:endParaRPr/>
          </a:p>
        </p:txBody>
      </p:sp>
      <p:sp>
        <p:nvSpPr>
          <p:cNvPr id="100" name="Google Shape;100;p13"/>
          <p:cNvSpPr txBox="1">
            <a:spLocks noGrp="1"/>
          </p:cNvSpPr>
          <p:nvPr>
            <p:ph type="title" idx="2"/>
          </p:nvPr>
        </p:nvSpPr>
        <p:spPr>
          <a:xfrm>
            <a:off x="368838" y="209581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1" name="Google Shape;101;p13"/>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2" name="Google Shape;102;p13"/>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enter Topic">
  <p:cSld name="CUSTOM_11">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2233950" y="2322225"/>
            <a:ext cx="4676100" cy="61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2400"/>
              <a:buFont typeface="Proxima Nova"/>
              <a:buNone/>
              <a:defRPr sz="2400">
                <a:solidFill>
                  <a:schemeClr val="accent1"/>
                </a:solidFill>
                <a:latin typeface="Proxima Nova"/>
                <a:ea typeface="Proxima Nova"/>
                <a:cs typeface="Proxima Nova"/>
                <a:sym typeface="Proxima Nov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4"/>
          <p:cNvSpPr txBox="1">
            <a:spLocks noGrp="1"/>
          </p:cNvSpPr>
          <p:nvPr>
            <p:ph type="subTitle" idx="1"/>
          </p:nvPr>
        </p:nvSpPr>
        <p:spPr>
          <a:xfrm>
            <a:off x="3449700" y="1765525"/>
            <a:ext cx="2244600" cy="2721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1100"/>
              <a:buFont typeface="Proxima Nova"/>
              <a:buNone/>
              <a:defRPr sz="1100">
                <a:latin typeface="Proxima Nova"/>
                <a:ea typeface="Proxima Nova"/>
                <a:cs typeface="Proxima Nova"/>
                <a:sym typeface="Proxima Nova"/>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pic>
        <p:nvPicPr>
          <p:cNvPr id="106" name="Google Shape;106;p14"/>
          <p:cNvPicPr preferRelativeResize="0"/>
          <p:nvPr/>
        </p:nvPicPr>
        <p:blipFill rotWithShape="1">
          <a:blip r:embed="rId2">
            <a:alphaModFix amt="40000"/>
          </a:blip>
          <a:srcRect l="3846" t="9297" r="57647" b="14179"/>
          <a:stretch/>
        </p:blipFill>
        <p:spPr>
          <a:xfrm>
            <a:off x="0" y="-39550"/>
            <a:ext cx="1045576" cy="5143500"/>
          </a:xfrm>
          <a:prstGeom prst="rect">
            <a:avLst/>
          </a:prstGeom>
          <a:noFill/>
          <a:ln>
            <a:noFill/>
          </a:ln>
        </p:spPr>
      </p:pic>
      <p:sp>
        <p:nvSpPr>
          <p:cNvPr id="107" name="Google Shape;107;p14"/>
          <p:cNvSpPr txBox="1">
            <a:spLocks noGrp="1"/>
          </p:cNvSpPr>
          <p:nvPr>
            <p:ph type="title" idx="2"/>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08" name="Google Shape;108;p14"/>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Phases">
  <p:cSld name="CUSTOM_19">
    <p:spTree>
      <p:nvGrpSpPr>
        <p:cNvPr id="1" name="Shape 109"/>
        <p:cNvGrpSpPr/>
        <p:nvPr/>
      </p:nvGrpSpPr>
      <p:grpSpPr>
        <a:xfrm>
          <a:off x="0" y="0"/>
          <a:ext cx="0" cy="0"/>
          <a:chOff x="0" y="0"/>
          <a:chExt cx="0" cy="0"/>
        </a:xfrm>
      </p:grpSpPr>
      <p:pic>
        <p:nvPicPr>
          <p:cNvPr id="110" name="Google Shape;110;p15"/>
          <p:cNvPicPr preferRelativeResize="0"/>
          <p:nvPr/>
        </p:nvPicPr>
        <p:blipFill rotWithShape="1">
          <a:blip r:embed="rId2">
            <a:alphaModFix amt="40000"/>
          </a:blip>
          <a:srcRect l="3846" t="9297" r="57647" b="14179"/>
          <a:stretch/>
        </p:blipFill>
        <p:spPr>
          <a:xfrm rot="-5400000">
            <a:off x="3783312" y="-223037"/>
            <a:ext cx="1577376" cy="9155700"/>
          </a:xfrm>
          <a:prstGeom prst="rect">
            <a:avLst/>
          </a:prstGeom>
          <a:noFill/>
          <a:ln>
            <a:noFill/>
          </a:ln>
        </p:spPr>
      </p:pic>
      <p:sp>
        <p:nvSpPr>
          <p:cNvPr id="111" name="Google Shape;111;p15"/>
          <p:cNvSpPr txBox="1">
            <a:spLocks noGrp="1"/>
          </p:cNvSpPr>
          <p:nvPr>
            <p:ph type="subTitle" idx="1"/>
          </p:nvPr>
        </p:nvSpPr>
        <p:spPr>
          <a:xfrm>
            <a:off x="3572000" y="1538600"/>
            <a:ext cx="1830300" cy="220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4"/>
              </a:buClr>
              <a:buSzPts val="800"/>
              <a:buFont typeface="Proxima Nova"/>
              <a:buNone/>
              <a:defRPr sz="800">
                <a:solidFill>
                  <a:schemeClr val="accent4"/>
                </a:solidFill>
                <a:latin typeface="Proxima Nova"/>
                <a:ea typeface="Proxima Nova"/>
                <a:cs typeface="Proxima Nova"/>
                <a:sym typeface="Proxima Nova"/>
              </a:defRPr>
            </a:lvl1pPr>
            <a:lvl2pPr lvl="1">
              <a:spcBef>
                <a:spcPts val="0"/>
              </a:spcBef>
              <a:spcAft>
                <a:spcPts val="0"/>
              </a:spcAft>
              <a:buClr>
                <a:schemeClr val="accent4"/>
              </a:buClr>
              <a:buSzPts val="1400"/>
              <a:buNone/>
              <a:defRPr>
                <a:solidFill>
                  <a:schemeClr val="accent4"/>
                </a:solidFill>
              </a:defRPr>
            </a:lvl2pPr>
            <a:lvl3pPr lvl="2">
              <a:spcBef>
                <a:spcPts val="0"/>
              </a:spcBef>
              <a:spcAft>
                <a:spcPts val="0"/>
              </a:spcAft>
              <a:buClr>
                <a:schemeClr val="accent4"/>
              </a:buClr>
              <a:buSzPts val="1400"/>
              <a:buNone/>
              <a:defRPr>
                <a:solidFill>
                  <a:schemeClr val="accent4"/>
                </a:solidFill>
              </a:defRPr>
            </a:lvl3pPr>
            <a:lvl4pPr lvl="3">
              <a:spcBef>
                <a:spcPts val="0"/>
              </a:spcBef>
              <a:spcAft>
                <a:spcPts val="0"/>
              </a:spcAft>
              <a:buClr>
                <a:schemeClr val="accent4"/>
              </a:buClr>
              <a:buSzPts val="1400"/>
              <a:buNone/>
              <a:defRPr>
                <a:solidFill>
                  <a:schemeClr val="accent4"/>
                </a:solidFill>
              </a:defRPr>
            </a:lvl4pPr>
            <a:lvl5pPr lvl="4">
              <a:spcBef>
                <a:spcPts val="0"/>
              </a:spcBef>
              <a:spcAft>
                <a:spcPts val="0"/>
              </a:spcAft>
              <a:buClr>
                <a:schemeClr val="accent4"/>
              </a:buClr>
              <a:buSzPts val="1400"/>
              <a:buNone/>
              <a:defRPr>
                <a:solidFill>
                  <a:schemeClr val="accent4"/>
                </a:solidFill>
              </a:defRPr>
            </a:lvl5pPr>
            <a:lvl6pPr lvl="5">
              <a:spcBef>
                <a:spcPts val="0"/>
              </a:spcBef>
              <a:spcAft>
                <a:spcPts val="0"/>
              </a:spcAft>
              <a:buClr>
                <a:schemeClr val="accent4"/>
              </a:buClr>
              <a:buSzPts val="1400"/>
              <a:buNone/>
              <a:defRPr>
                <a:solidFill>
                  <a:schemeClr val="accent4"/>
                </a:solidFill>
              </a:defRPr>
            </a:lvl6pPr>
            <a:lvl7pPr lvl="6">
              <a:spcBef>
                <a:spcPts val="0"/>
              </a:spcBef>
              <a:spcAft>
                <a:spcPts val="0"/>
              </a:spcAft>
              <a:buClr>
                <a:schemeClr val="accent4"/>
              </a:buClr>
              <a:buSzPts val="1400"/>
              <a:buNone/>
              <a:defRPr>
                <a:solidFill>
                  <a:schemeClr val="accent4"/>
                </a:solidFill>
              </a:defRPr>
            </a:lvl7pPr>
            <a:lvl8pPr lvl="7">
              <a:spcBef>
                <a:spcPts val="0"/>
              </a:spcBef>
              <a:spcAft>
                <a:spcPts val="0"/>
              </a:spcAft>
              <a:buClr>
                <a:schemeClr val="accent4"/>
              </a:buClr>
              <a:buSzPts val="1400"/>
              <a:buNone/>
              <a:defRPr>
                <a:solidFill>
                  <a:schemeClr val="accent4"/>
                </a:solidFill>
              </a:defRPr>
            </a:lvl8pPr>
            <a:lvl9pPr lvl="8">
              <a:spcBef>
                <a:spcPts val="0"/>
              </a:spcBef>
              <a:spcAft>
                <a:spcPts val="0"/>
              </a:spcAft>
              <a:buClr>
                <a:schemeClr val="accent4"/>
              </a:buClr>
              <a:buSzPts val="1400"/>
              <a:buNone/>
              <a:defRPr>
                <a:solidFill>
                  <a:schemeClr val="accent4"/>
                </a:solidFill>
              </a:defRPr>
            </a:lvl9pPr>
          </a:lstStyle>
          <a:p>
            <a:endParaRPr/>
          </a:p>
        </p:txBody>
      </p:sp>
      <p:sp>
        <p:nvSpPr>
          <p:cNvPr id="112" name="Google Shape;112;p15"/>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13" name="Google Shape;113;p15"/>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Large Photo">
  <p:cSld name="CUSTOM_12">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2">
            <a:alphaModFix/>
          </a:blip>
          <a:srcRect t="20223" b="25340"/>
          <a:stretch/>
        </p:blipFill>
        <p:spPr>
          <a:xfrm>
            <a:off x="0" y="0"/>
            <a:ext cx="9182674" cy="3347972"/>
          </a:xfrm>
          <a:prstGeom prst="rect">
            <a:avLst/>
          </a:prstGeom>
          <a:noFill/>
          <a:ln>
            <a:noFill/>
          </a:ln>
        </p:spPr>
      </p:pic>
      <p:sp>
        <p:nvSpPr>
          <p:cNvPr id="116" name="Google Shape;116;p16"/>
          <p:cNvSpPr txBox="1">
            <a:spLocks noGrp="1"/>
          </p:cNvSpPr>
          <p:nvPr>
            <p:ph type="title"/>
          </p:nvPr>
        </p:nvSpPr>
        <p:spPr>
          <a:xfrm>
            <a:off x="367442" y="381896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117" name="Google Shape;117;p16"/>
          <p:cNvSpPr txBox="1">
            <a:spLocks noGrp="1"/>
          </p:cNvSpPr>
          <p:nvPr>
            <p:ph type="title" idx="2"/>
          </p:nvPr>
        </p:nvSpPr>
        <p:spPr>
          <a:xfrm>
            <a:off x="3162449" y="381896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sp>
        <p:nvSpPr>
          <p:cNvPr id="118" name="Google Shape;118;p16"/>
          <p:cNvSpPr txBox="1">
            <a:spLocks noGrp="1"/>
          </p:cNvSpPr>
          <p:nvPr>
            <p:ph type="title" idx="3"/>
          </p:nvPr>
        </p:nvSpPr>
        <p:spPr>
          <a:xfrm>
            <a:off x="5965790" y="381896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119" name="Google Shape;119;p16"/>
          <p:cNvPicPr preferRelativeResize="0"/>
          <p:nvPr/>
        </p:nvPicPr>
        <p:blipFill rotWithShape="1">
          <a:blip r:embed="rId3">
            <a:alphaModFix amt="40000"/>
          </a:blip>
          <a:srcRect l="3846" t="9297" r="57647" b="14179"/>
          <a:stretch/>
        </p:blipFill>
        <p:spPr>
          <a:xfrm rot="-5400000">
            <a:off x="3472001" y="-2356201"/>
            <a:ext cx="2232174" cy="9176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Slide Purple O">
  <p:cSld name="CUSTOM_17">
    <p:bg>
      <p:bgPr>
        <a:solidFill>
          <a:schemeClr val="accent1"/>
        </a:solidFill>
        <a:effectLst/>
      </p:bgPr>
    </p:bg>
    <p:spTree>
      <p:nvGrpSpPr>
        <p:cNvPr id="1" name="Shape 120"/>
        <p:cNvGrpSpPr/>
        <p:nvPr/>
      </p:nvGrpSpPr>
      <p:grpSpPr>
        <a:xfrm>
          <a:off x="0" y="0"/>
          <a:ext cx="0" cy="0"/>
          <a:chOff x="0" y="0"/>
          <a:chExt cx="0" cy="0"/>
        </a:xfrm>
      </p:grpSpPr>
      <p:pic>
        <p:nvPicPr>
          <p:cNvPr id="121" name="Google Shape;121;p17"/>
          <p:cNvPicPr preferRelativeResize="0"/>
          <p:nvPr/>
        </p:nvPicPr>
        <p:blipFill rotWithShape="1">
          <a:blip r:embed="rId2">
            <a:alphaModFix/>
          </a:blip>
          <a:srcRect t="-747" b="49890"/>
          <a:stretch/>
        </p:blipFill>
        <p:spPr>
          <a:xfrm>
            <a:off x="2366025" y="2953575"/>
            <a:ext cx="4305701" cy="2189925"/>
          </a:xfrm>
          <a:prstGeom prst="rect">
            <a:avLst/>
          </a:prstGeom>
          <a:noFill/>
          <a:ln>
            <a:noFill/>
          </a:ln>
        </p:spPr>
      </p:pic>
      <p:sp>
        <p:nvSpPr>
          <p:cNvPr id="122" name="Google Shape;122;p17"/>
          <p:cNvSpPr txBox="1">
            <a:spLocks noGrp="1"/>
          </p:cNvSpPr>
          <p:nvPr>
            <p:ph type="title"/>
          </p:nvPr>
        </p:nvSpPr>
        <p:spPr>
          <a:xfrm>
            <a:off x="3163500" y="1893443"/>
            <a:ext cx="2655000" cy="16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100"/>
              <a:buFont typeface="Proxima Nova"/>
              <a:buNone/>
              <a:defRPr sz="2100">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a:endParaRPr/>
          </a:p>
        </p:txBody>
      </p:sp>
      <p:sp>
        <p:nvSpPr>
          <p:cNvPr id="123" name="Google Shape;123;p17"/>
          <p:cNvSpPr txBox="1">
            <a:spLocks noGrp="1"/>
          </p:cNvSpPr>
          <p:nvPr>
            <p:ph type="subTitle" idx="1"/>
          </p:nvPr>
        </p:nvSpPr>
        <p:spPr>
          <a:xfrm>
            <a:off x="3360725" y="1572450"/>
            <a:ext cx="2316300" cy="272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5"/>
              </a:buClr>
              <a:buSzPts val="1000"/>
              <a:buFont typeface="Proxima Nova"/>
              <a:buNone/>
              <a:defRPr sz="1000">
                <a:solidFill>
                  <a:schemeClr val="accent5"/>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White - 3">
  <p:cSld name="CUSTOM_4">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1900" y="560200"/>
            <a:ext cx="37833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sp>
        <p:nvSpPr>
          <p:cNvPr id="126" name="Google Shape;126;p18"/>
          <p:cNvSpPr txBox="1">
            <a:spLocks noGrp="1"/>
          </p:cNvSpPr>
          <p:nvPr>
            <p:ph type="title" idx="2"/>
          </p:nvPr>
        </p:nvSpPr>
        <p:spPr>
          <a:xfrm>
            <a:off x="361899" y="142056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27" name="Google Shape;127;p18"/>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28" name="Google Shape;128;p18"/>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White 4">
  <p:cSld name="CUSTOM_5">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56344" y="510075"/>
            <a:ext cx="40257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None/>
              <a:defRPr sz="1200">
                <a:solidFill>
                  <a:schemeClr val="accent1"/>
                </a:solidFill>
              </a:defRPr>
            </a:lvl2pPr>
            <a:lvl3pPr lvl="2" rtl="0">
              <a:spcBef>
                <a:spcPts val="0"/>
              </a:spcBef>
              <a:spcAft>
                <a:spcPts val="0"/>
              </a:spcAft>
              <a:buClr>
                <a:schemeClr val="accent1"/>
              </a:buClr>
              <a:buSzPts val="1200"/>
              <a:buNone/>
              <a:defRPr sz="1200">
                <a:solidFill>
                  <a:schemeClr val="accent1"/>
                </a:solidFill>
              </a:defRPr>
            </a:lvl3pPr>
            <a:lvl4pPr lvl="3" rtl="0">
              <a:spcBef>
                <a:spcPts val="0"/>
              </a:spcBef>
              <a:spcAft>
                <a:spcPts val="0"/>
              </a:spcAft>
              <a:buClr>
                <a:schemeClr val="accent1"/>
              </a:buClr>
              <a:buSzPts val="1200"/>
              <a:buNone/>
              <a:defRPr sz="1200">
                <a:solidFill>
                  <a:schemeClr val="accent1"/>
                </a:solidFill>
              </a:defRPr>
            </a:lvl4pPr>
            <a:lvl5pPr lvl="4" rtl="0">
              <a:spcBef>
                <a:spcPts val="0"/>
              </a:spcBef>
              <a:spcAft>
                <a:spcPts val="0"/>
              </a:spcAft>
              <a:buClr>
                <a:schemeClr val="accent1"/>
              </a:buClr>
              <a:buSzPts val="1200"/>
              <a:buNone/>
              <a:defRPr sz="1200">
                <a:solidFill>
                  <a:schemeClr val="accent1"/>
                </a:solidFill>
              </a:defRPr>
            </a:lvl5pPr>
            <a:lvl6pPr lvl="5" rtl="0">
              <a:spcBef>
                <a:spcPts val="0"/>
              </a:spcBef>
              <a:spcAft>
                <a:spcPts val="0"/>
              </a:spcAft>
              <a:buClr>
                <a:schemeClr val="accent1"/>
              </a:buClr>
              <a:buSzPts val="1200"/>
              <a:buNone/>
              <a:defRPr sz="1200">
                <a:solidFill>
                  <a:schemeClr val="accent1"/>
                </a:solidFill>
              </a:defRPr>
            </a:lvl6pPr>
            <a:lvl7pPr lvl="6" rtl="0">
              <a:spcBef>
                <a:spcPts val="0"/>
              </a:spcBef>
              <a:spcAft>
                <a:spcPts val="0"/>
              </a:spcAft>
              <a:buClr>
                <a:schemeClr val="accent1"/>
              </a:buClr>
              <a:buSzPts val="1200"/>
              <a:buNone/>
              <a:defRPr sz="1200">
                <a:solidFill>
                  <a:schemeClr val="accent1"/>
                </a:solidFill>
              </a:defRPr>
            </a:lvl7pPr>
            <a:lvl8pPr lvl="7" rtl="0">
              <a:spcBef>
                <a:spcPts val="0"/>
              </a:spcBef>
              <a:spcAft>
                <a:spcPts val="0"/>
              </a:spcAft>
              <a:buClr>
                <a:schemeClr val="accent1"/>
              </a:buClr>
              <a:buSzPts val="1200"/>
              <a:buNone/>
              <a:defRPr sz="1200">
                <a:solidFill>
                  <a:schemeClr val="accent1"/>
                </a:solidFill>
              </a:defRPr>
            </a:lvl8pPr>
            <a:lvl9pPr lvl="8" rtl="0">
              <a:spcBef>
                <a:spcPts val="0"/>
              </a:spcBef>
              <a:spcAft>
                <a:spcPts val="0"/>
              </a:spcAft>
              <a:buClr>
                <a:schemeClr val="accent1"/>
              </a:buClr>
              <a:buSzPts val="1200"/>
              <a:buNone/>
              <a:defRPr sz="1200">
                <a:solidFill>
                  <a:schemeClr val="accent1"/>
                </a:solidFill>
              </a:defRPr>
            </a:lvl9pPr>
          </a:lstStyle>
          <a:p>
            <a:endParaRPr/>
          </a:p>
        </p:txBody>
      </p:sp>
      <p:sp>
        <p:nvSpPr>
          <p:cNvPr id="131" name="Google Shape;131;p19"/>
          <p:cNvSpPr txBox="1">
            <a:spLocks noGrp="1"/>
          </p:cNvSpPr>
          <p:nvPr>
            <p:ph type="title" idx="2"/>
          </p:nvPr>
        </p:nvSpPr>
        <p:spPr>
          <a:xfrm>
            <a:off x="356357" y="1370438"/>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a:endParaRPr/>
          </a:p>
        </p:txBody>
      </p:sp>
      <p:sp>
        <p:nvSpPr>
          <p:cNvPr id="132" name="Google Shape;132;p19"/>
          <p:cNvSpPr/>
          <p:nvPr/>
        </p:nvSpPr>
        <p:spPr>
          <a:xfrm>
            <a:off x="5466400" y="510075"/>
            <a:ext cx="1989600" cy="421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title" idx="3"/>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34" name="Google Shape;134;p19"/>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 4 boxes full screen">
  <p:cSld name="CUSTOM_16">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37" name="Google Shape;137;p20"/>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 Slide"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109533" y="37317"/>
            <a:ext cx="548700" cy="3078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3"/>
          <p:cNvPicPr preferRelativeResize="0"/>
          <p:nvPr/>
        </p:nvPicPr>
        <p:blipFill rotWithShape="1">
          <a:blip r:embed="rId2">
            <a:alphaModFix/>
          </a:blip>
          <a:srcRect/>
          <a:stretch/>
        </p:blipFill>
        <p:spPr>
          <a:xfrm>
            <a:off x="3257550" y="-18300"/>
            <a:ext cx="5886449" cy="5180102"/>
          </a:xfrm>
          <a:prstGeom prst="rect">
            <a:avLst/>
          </a:prstGeom>
          <a:noFill/>
          <a:ln>
            <a:noFill/>
          </a:ln>
        </p:spPr>
      </p:pic>
      <p:sp>
        <p:nvSpPr>
          <p:cNvPr id="16" name="Google Shape;16;p3"/>
          <p:cNvSpPr txBox="1">
            <a:spLocks noGrp="1"/>
          </p:cNvSpPr>
          <p:nvPr>
            <p:ph type="title"/>
          </p:nvPr>
        </p:nvSpPr>
        <p:spPr>
          <a:xfrm>
            <a:off x="344700" y="2283675"/>
            <a:ext cx="27705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Proxima Nova"/>
              <a:buNone/>
              <a:defRPr sz="16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400"/>
              <a:buFont typeface="Proxima Nova"/>
              <a:buNone/>
              <a:defRPr>
                <a:solidFill>
                  <a:schemeClr val="accent1"/>
                </a:solidFill>
                <a:latin typeface="Proxima Nova"/>
                <a:ea typeface="Proxima Nova"/>
                <a:cs typeface="Proxima Nova"/>
                <a:sym typeface="Proxima Nova"/>
              </a:defRPr>
            </a:lvl9pPr>
          </a:lstStyle>
          <a:p>
            <a:endParaRPr/>
          </a:p>
        </p:txBody>
      </p:sp>
      <p:sp>
        <p:nvSpPr>
          <p:cNvPr id="17" name="Google Shape;17;p3"/>
          <p:cNvSpPr txBox="1">
            <a:spLocks noGrp="1"/>
          </p:cNvSpPr>
          <p:nvPr>
            <p:ph type="title" idx="2"/>
          </p:nvPr>
        </p:nvSpPr>
        <p:spPr>
          <a:xfrm>
            <a:off x="344700" y="2765605"/>
            <a:ext cx="2166600" cy="997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pic>
        <p:nvPicPr>
          <p:cNvPr id="18" name="Google Shape;18;p3"/>
          <p:cNvPicPr preferRelativeResize="0"/>
          <p:nvPr/>
        </p:nvPicPr>
        <p:blipFill rotWithShape="1">
          <a:blip r:embed="rId3">
            <a:alphaModFix amt="40000"/>
          </a:blip>
          <a:srcRect l="3846" t="9297" r="57647" b="14179"/>
          <a:stretch/>
        </p:blipFill>
        <p:spPr>
          <a:xfrm>
            <a:off x="3257550" y="0"/>
            <a:ext cx="1045576" cy="5143500"/>
          </a:xfrm>
          <a:prstGeom prst="rect">
            <a:avLst/>
          </a:prstGeom>
          <a:noFill/>
          <a:ln>
            <a:noFill/>
          </a:ln>
        </p:spPr>
      </p:pic>
      <p:pic>
        <p:nvPicPr>
          <p:cNvPr id="19" name="Google Shape;19;p3"/>
          <p:cNvPicPr preferRelativeResize="0"/>
          <p:nvPr/>
        </p:nvPicPr>
        <p:blipFill rotWithShape="1">
          <a:blip r:embed="rId4">
            <a:alphaModFix/>
          </a:blip>
          <a:srcRect l="8775" b="24138"/>
          <a:stretch/>
        </p:blipFill>
        <p:spPr>
          <a:xfrm>
            <a:off x="420801" y="1708276"/>
            <a:ext cx="1230150" cy="57539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 White 4">
  <p:cSld name="CUSTOM_7">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40" name="Google Shape;140;p21"/>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Slide Purple -2">
  <p:cSld name="CUSTOM_6">
    <p:spTree>
      <p:nvGrpSpPr>
        <p:cNvPr id="1" name="Shape 141"/>
        <p:cNvGrpSpPr/>
        <p:nvPr/>
      </p:nvGrpSpPr>
      <p:grpSpPr>
        <a:xfrm>
          <a:off x="0" y="0"/>
          <a:ext cx="0" cy="0"/>
          <a:chOff x="0" y="0"/>
          <a:chExt cx="0" cy="0"/>
        </a:xfrm>
      </p:grpSpPr>
      <p:sp>
        <p:nvSpPr>
          <p:cNvPr id="142" name="Google Shape;142;p22"/>
          <p:cNvSpPr/>
          <p:nvPr/>
        </p:nvSpPr>
        <p:spPr>
          <a:xfrm>
            <a:off x="-7350" y="-1200"/>
            <a:ext cx="9158700" cy="514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p:nvPr/>
        </p:nvSpPr>
        <p:spPr>
          <a:xfrm>
            <a:off x="1718654" y="1092606"/>
            <a:ext cx="713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solidFill>
                  <a:schemeClr val="accent5"/>
                </a:solidFill>
              </a:rPr>
              <a:t>“</a:t>
            </a:r>
            <a:endParaRPr sz="10000">
              <a:solidFill>
                <a:schemeClr val="accent5"/>
              </a:solidFill>
            </a:endParaRPr>
          </a:p>
        </p:txBody>
      </p:sp>
      <p:sp>
        <p:nvSpPr>
          <p:cNvPr id="144" name="Google Shape;144;p22"/>
          <p:cNvSpPr txBox="1">
            <a:spLocks noGrp="1"/>
          </p:cNvSpPr>
          <p:nvPr>
            <p:ph type="title"/>
          </p:nvPr>
        </p:nvSpPr>
        <p:spPr>
          <a:xfrm>
            <a:off x="2358200" y="1536275"/>
            <a:ext cx="5052600" cy="248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900"/>
              <a:buFont typeface="Proxima Nova"/>
              <a:buNone/>
              <a:defRPr sz="2900">
                <a:solidFill>
                  <a:srgbClr val="FFFFFF"/>
                </a:solidFill>
                <a:latin typeface="Proxima Nova"/>
                <a:ea typeface="Proxima Nova"/>
                <a:cs typeface="Proxima Nova"/>
                <a:sym typeface="Proxima Nova"/>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 you Slide">
  <p:cSld name="CUSTOM_8">
    <p:spTree>
      <p:nvGrpSpPr>
        <p:cNvPr id="1" name="Shape 145"/>
        <p:cNvGrpSpPr/>
        <p:nvPr/>
      </p:nvGrpSpPr>
      <p:grpSpPr>
        <a:xfrm>
          <a:off x="0" y="0"/>
          <a:ext cx="0" cy="0"/>
          <a:chOff x="0" y="0"/>
          <a:chExt cx="0" cy="0"/>
        </a:xfrm>
      </p:grpSpPr>
      <p:sp>
        <p:nvSpPr>
          <p:cNvPr id="146" name="Google Shape;146;p23"/>
          <p:cNvSpPr/>
          <p:nvPr/>
        </p:nvSpPr>
        <p:spPr>
          <a:xfrm>
            <a:off x="-8625" y="-4275"/>
            <a:ext cx="9152700" cy="5180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p:nvPr/>
        </p:nvSpPr>
        <p:spPr>
          <a:xfrm>
            <a:off x="3018225" y="4521500"/>
            <a:ext cx="3099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5"/>
                </a:solidFill>
                <a:latin typeface="Proxima Nova"/>
                <a:ea typeface="Proxima Nova"/>
                <a:cs typeface="Proxima Nova"/>
                <a:sym typeface="Proxima Nova"/>
              </a:rPr>
              <a:t>Thank you</a:t>
            </a:r>
            <a:endParaRPr sz="1200">
              <a:solidFill>
                <a:schemeClr val="accent5"/>
              </a:solidFill>
              <a:latin typeface="Proxima Nova"/>
              <a:ea typeface="Proxima Nova"/>
              <a:cs typeface="Proxima Nova"/>
              <a:sym typeface="Proxima Nova"/>
            </a:endParaRPr>
          </a:p>
        </p:txBody>
      </p:sp>
      <p:pic>
        <p:nvPicPr>
          <p:cNvPr id="148" name="Google Shape;148;p23"/>
          <p:cNvPicPr preferRelativeResize="0"/>
          <p:nvPr/>
        </p:nvPicPr>
        <p:blipFill>
          <a:blip r:embed="rId2">
            <a:alphaModFix/>
          </a:blip>
          <a:stretch>
            <a:fillRect/>
          </a:stretch>
        </p:blipFill>
        <p:spPr>
          <a:xfrm>
            <a:off x="2680224" y="823900"/>
            <a:ext cx="3775002" cy="3495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 Slide 2">
  <p:cSld name="CUSTOM_18">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923300" y="2192650"/>
            <a:ext cx="5297400" cy="809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100"/>
              <a:buFont typeface="Proxima Nova"/>
              <a:buNone/>
              <a:defRPr sz="3100">
                <a:solidFill>
                  <a:schemeClr val="accent1"/>
                </a:solidFill>
                <a:latin typeface="Proxima Nova"/>
                <a:ea typeface="Proxima Nova"/>
                <a:cs typeface="Proxima Nova"/>
                <a:sym typeface="Proxima Nova"/>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a:endParaRPr/>
          </a:p>
        </p:txBody>
      </p:sp>
      <p:sp>
        <p:nvSpPr>
          <p:cNvPr id="22" name="Google Shape;22;p4"/>
          <p:cNvSpPr txBox="1">
            <a:spLocks noGrp="1"/>
          </p:cNvSpPr>
          <p:nvPr>
            <p:ph type="subTitle" idx="1"/>
          </p:nvPr>
        </p:nvSpPr>
        <p:spPr>
          <a:xfrm>
            <a:off x="3169950" y="2749575"/>
            <a:ext cx="2804100" cy="408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Proxima Nova"/>
              <a:buNone/>
              <a:defRPr>
                <a:solidFill>
                  <a:schemeClr val="accent4"/>
                </a:solidFill>
                <a:latin typeface="Proxima Nova"/>
                <a:ea typeface="Proxima Nova"/>
                <a:cs typeface="Proxima Nova"/>
                <a:sym typeface="Proxima Nova"/>
              </a:defRPr>
            </a:lvl1pPr>
            <a:lvl2pPr lvl="1">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2pPr>
            <a:lvl3pPr lvl="2">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3pPr>
            <a:lvl4pPr lvl="3">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4pPr>
            <a:lvl5pPr lvl="4">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5pPr>
            <a:lvl6pPr lvl="5">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6pPr>
            <a:lvl7pPr lvl="6">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7pPr>
            <a:lvl8pPr lvl="7">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8pPr>
            <a:lvl9pPr lvl="8">
              <a:spcBef>
                <a:spcPts val="0"/>
              </a:spcBef>
              <a:spcAft>
                <a:spcPts val="0"/>
              </a:spcAft>
              <a:buClr>
                <a:schemeClr val="accent4"/>
              </a:buClr>
              <a:buSzPts val="1400"/>
              <a:buFont typeface="Proxima Nova"/>
              <a:buNone/>
              <a:defRPr i="1">
                <a:solidFill>
                  <a:schemeClr val="accent4"/>
                </a:solidFill>
                <a:latin typeface="Proxima Nova"/>
                <a:ea typeface="Proxima Nova"/>
                <a:cs typeface="Proxima Nova"/>
                <a:sym typeface="Proxima Nova"/>
              </a:defRPr>
            </a:lvl9pPr>
          </a:lstStyle>
          <a:p>
            <a:endParaRPr/>
          </a:p>
        </p:txBody>
      </p:sp>
      <p:pic>
        <p:nvPicPr>
          <p:cNvPr id="23" name="Google Shape;23;p4"/>
          <p:cNvPicPr preferRelativeResize="0"/>
          <p:nvPr/>
        </p:nvPicPr>
        <p:blipFill rotWithShape="1">
          <a:blip r:embed="rId2">
            <a:alphaModFix/>
          </a:blip>
          <a:srcRect l="8775" b="24138"/>
          <a:stretch/>
        </p:blipFill>
        <p:spPr>
          <a:xfrm>
            <a:off x="3956926" y="1617251"/>
            <a:ext cx="1230150" cy="5753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0">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41125" y="558375"/>
            <a:ext cx="48498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9pPr>
          </a:lstStyle>
          <a:p>
            <a:endParaRPr/>
          </a:p>
        </p:txBody>
      </p:sp>
      <p:sp>
        <p:nvSpPr>
          <p:cNvPr id="26" name="Google Shape;26;p5"/>
          <p:cNvSpPr txBox="1">
            <a:spLocks noGrp="1"/>
          </p:cNvSpPr>
          <p:nvPr>
            <p:ph type="title" idx="2"/>
          </p:nvPr>
        </p:nvSpPr>
        <p:spPr>
          <a:xfrm>
            <a:off x="3164281" y="128854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27" name="Google Shape;27;p5"/>
          <p:cNvSpPr txBox="1">
            <a:spLocks noGrp="1"/>
          </p:cNvSpPr>
          <p:nvPr>
            <p:ph type="subTitle" idx="1"/>
          </p:nvPr>
        </p:nvSpPr>
        <p:spPr>
          <a:xfrm>
            <a:off x="3170180" y="16023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5"/>
          <p:cNvSpPr txBox="1">
            <a:spLocks noGrp="1"/>
          </p:cNvSpPr>
          <p:nvPr>
            <p:ph type="subTitle" idx="3"/>
          </p:nvPr>
        </p:nvSpPr>
        <p:spPr>
          <a:xfrm>
            <a:off x="3170180" y="187461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9" name="Google Shape;29;p5"/>
          <p:cNvSpPr txBox="1">
            <a:spLocks noGrp="1"/>
          </p:cNvSpPr>
          <p:nvPr>
            <p:ph type="title" idx="4"/>
          </p:nvPr>
        </p:nvSpPr>
        <p:spPr>
          <a:xfrm>
            <a:off x="3164281" y="2424968"/>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30" name="Google Shape;30;p5"/>
          <p:cNvSpPr txBox="1">
            <a:spLocks noGrp="1"/>
          </p:cNvSpPr>
          <p:nvPr>
            <p:ph type="subTitle" idx="5"/>
          </p:nvPr>
        </p:nvSpPr>
        <p:spPr>
          <a:xfrm>
            <a:off x="3170180" y="27387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 name="Google Shape;31;p5"/>
          <p:cNvSpPr txBox="1">
            <a:spLocks noGrp="1"/>
          </p:cNvSpPr>
          <p:nvPr>
            <p:ph type="subTitle" idx="6"/>
          </p:nvPr>
        </p:nvSpPr>
        <p:spPr>
          <a:xfrm>
            <a:off x="3170180" y="30110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2" name="Google Shape;32;p5"/>
          <p:cNvSpPr txBox="1">
            <a:spLocks noGrp="1"/>
          </p:cNvSpPr>
          <p:nvPr>
            <p:ph type="title" idx="7"/>
          </p:nvPr>
        </p:nvSpPr>
        <p:spPr>
          <a:xfrm>
            <a:off x="3164281" y="356139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33" name="Google Shape;33;p5"/>
          <p:cNvSpPr txBox="1">
            <a:spLocks noGrp="1"/>
          </p:cNvSpPr>
          <p:nvPr>
            <p:ph type="subTitle" idx="8"/>
          </p:nvPr>
        </p:nvSpPr>
        <p:spPr>
          <a:xfrm>
            <a:off x="3170180" y="387519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5"/>
          <p:cNvSpPr txBox="1">
            <a:spLocks noGrp="1"/>
          </p:cNvSpPr>
          <p:nvPr>
            <p:ph type="subTitle" idx="9"/>
          </p:nvPr>
        </p:nvSpPr>
        <p:spPr>
          <a:xfrm>
            <a:off x="3170180" y="41474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5" name="Google Shape;35;p5"/>
          <p:cNvSpPr txBox="1">
            <a:spLocks noGrp="1"/>
          </p:cNvSpPr>
          <p:nvPr>
            <p:ph type="title" idx="13"/>
          </p:nvPr>
        </p:nvSpPr>
        <p:spPr>
          <a:xfrm>
            <a:off x="352968" y="128854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36" name="Google Shape;36;p5"/>
          <p:cNvSpPr txBox="1">
            <a:spLocks noGrp="1"/>
          </p:cNvSpPr>
          <p:nvPr>
            <p:ph type="subTitle" idx="14"/>
          </p:nvPr>
        </p:nvSpPr>
        <p:spPr>
          <a:xfrm>
            <a:off x="358868" y="16023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5"/>
          <p:cNvSpPr txBox="1">
            <a:spLocks noGrp="1"/>
          </p:cNvSpPr>
          <p:nvPr>
            <p:ph type="subTitle" idx="15"/>
          </p:nvPr>
        </p:nvSpPr>
        <p:spPr>
          <a:xfrm>
            <a:off x="358868" y="187461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38" name="Google Shape;38;p5"/>
          <p:cNvSpPr txBox="1">
            <a:spLocks noGrp="1"/>
          </p:cNvSpPr>
          <p:nvPr>
            <p:ph type="title" idx="16"/>
          </p:nvPr>
        </p:nvSpPr>
        <p:spPr>
          <a:xfrm>
            <a:off x="352968" y="2424968"/>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39" name="Google Shape;39;p5"/>
          <p:cNvSpPr txBox="1">
            <a:spLocks noGrp="1"/>
          </p:cNvSpPr>
          <p:nvPr>
            <p:ph type="subTitle" idx="17"/>
          </p:nvPr>
        </p:nvSpPr>
        <p:spPr>
          <a:xfrm>
            <a:off x="358868" y="27387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5"/>
          <p:cNvSpPr txBox="1">
            <a:spLocks noGrp="1"/>
          </p:cNvSpPr>
          <p:nvPr>
            <p:ph type="subTitle" idx="18"/>
          </p:nvPr>
        </p:nvSpPr>
        <p:spPr>
          <a:xfrm>
            <a:off x="358868" y="30110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1" name="Google Shape;41;p5"/>
          <p:cNvSpPr txBox="1">
            <a:spLocks noGrp="1"/>
          </p:cNvSpPr>
          <p:nvPr>
            <p:ph type="title" idx="19"/>
          </p:nvPr>
        </p:nvSpPr>
        <p:spPr>
          <a:xfrm>
            <a:off x="352968" y="356139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42" name="Google Shape;42;p5"/>
          <p:cNvSpPr txBox="1">
            <a:spLocks noGrp="1"/>
          </p:cNvSpPr>
          <p:nvPr>
            <p:ph type="subTitle" idx="20"/>
          </p:nvPr>
        </p:nvSpPr>
        <p:spPr>
          <a:xfrm>
            <a:off x="358868" y="387519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5"/>
          <p:cNvSpPr txBox="1">
            <a:spLocks noGrp="1"/>
          </p:cNvSpPr>
          <p:nvPr>
            <p:ph type="subTitle" idx="21"/>
          </p:nvPr>
        </p:nvSpPr>
        <p:spPr>
          <a:xfrm>
            <a:off x="358868" y="41474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4" name="Google Shape;44;p5"/>
          <p:cNvSpPr txBox="1">
            <a:spLocks noGrp="1"/>
          </p:cNvSpPr>
          <p:nvPr>
            <p:ph type="title" idx="22"/>
          </p:nvPr>
        </p:nvSpPr>
        <p:spPr>
          <a:xfrm>
            <a:off x="5963949" y="128854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45" name="Google Shape;45;p5"/>
          <p:cNvSpPr txBox="1">
            <a:spLocks noGrp="1"/>
          </p:cNvSpPr>
          <p:nvPr>
            <p:ph type="subTitle" idx="23"/>
          </p:nvPr>
        </p:nvSpPr>
        <p:spPr>
          <a:xfrm>
            <a:off x="5969849" y="16023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5"/>
          <p:cNvSpPr txBox="1">
            <a:spLocks noGrp="1"/>
          </p:cNvSpPr>
          <p:nvPr>
            <p:ph type="subTitle" idx="24"/>
          </p:nvPr>
        </p:nvSpPr>
        <p:spPr>
          <a:xfrm>
            <a:off x="5969849" y="187461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7" name="Google Shape;47;p5"/>
          <p:cNvSpPr txBox="1">
            <a:spLocks noGrp="1"/>
          </p:cNvSpPr>
          <p:nvPr>
            <p:ph type="title" idx="25"/>
          </p:nvPr>
        </p:nvSpPr>
        <p:spPr>
          <a:xfrm>
            <a:off x="5963949" y="2424968"/>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48" name="Google Shape;48;p5"/>
          <p:cNvSpPr txBox="1">
            <a:spLocks noGrp="1"/>
          </p:cNvSpPr>
          <p:nvPr>
            <p:ph type="subTitle" idx="26"/>
          </p:nvPr>
        </p:nvSpPr>
        <p:spPr>
          <a:xfrm>
            <a:off x="5969849" y="27387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5"/>
          <p:cNvSpPr txBox="1">
            <a:spLocks noGrp="1"/>
          </p:cNvSpPr>
          <p:nvPr>
            <p:ph type="subTitle" idx="27"/>
          </p:nvPr>
        </p:nvSpPr>
        <p:spPr>
          <a:xfrm>
            <a:off x="5969849" y="301104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0" name="Google Shape;50;p5"/>
          <p:cNvSpPr txBox="1">
            <a:spLocks noGrp="1"/>
          </p:cNvSpPr>
          <p:nvPr>
            <p:ph type="title" idx="28"/>
          </p:nvPr>
        </p:nvSpPr>
        <p:spPr>
          <a:xfrm>
            <a:off x="5963949" y="3561393"/>
            <a:ext cx="27753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1600"/>
              <a:buFont typeface="Proxima Nova"/>
              <a:buNone/>
              <a:defRPr sz="1600" u="sng">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u="sng">
                <a:solidFill>
                  <a:schemeClr val="accent1"/>
                </a:solidFill>
                <a:latin typeface="Proxima Nova"/>
                <a:ea typeface="Proxima Nova"/>
                <a:cs typeface="Proxima Nova"/>
                <a:sym typeface="Proxima Nova"/>
              </a:defRPr>
            </a:lvl9pPr>
          </a:lstStyle>
          <a:p>
            <a:endParaRPr/>
          </a:p>
        </p:txBody>
      </p:sp>
      <p:sp>
        <p:nvSpPr>
          <p:cNvPr id="51" name="Google Shape;51;p5"/>
          <p:cNvSpPr txBox="1">
            <a:spLocks noGrp="1"/>
          </p:cNvSpPr>
          <p:nvPr>
            <p:ph type="subTitle" idx="29"/>
          </p:nvPr>
        </p:nvSpPr>
        <p:spPr>
          <a:xfrm>
            <a:off x="5969849" y="3875193"/>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200"/>
              <a:buFont typeface="Proxima Nova"/>
              <a:buNone/>
              <a:defRPr sz="1200">
                <a:solidFill>
                  <a:schemeClr val="accent2"/>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5"/>
          <p:cNvSpPr txBox="1">
            <a:spLocks noGrp="1"/>
          </p:cNvSpPr>
          <p:nvPr>
            <p:ph type="subTitle" idx="30"/>
          </p:nvPr>
        </p:nvSpPr>
        <p:spPr>
          <a:xfrm>
            <a:off x="5969849" y="4147468"/>
            <a:ext cx="2580600" cy="31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000"/>
              <a:buFont typeface="Proxima Nova"/>
              <a:buNone/>
              <a:defRPr sz="1000">
                <a:solidFill>
                  <a:schemeClr val="accent2"/>
                </a:solidFill>
                <a:latin typeface="Proxima Nova"/>
                <a:ea typeface="Proxima Nova"/>
                <a:cs typeface="Proxima Nova"/>
                <a:sym typeface="Proxima Nova"/>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ro Quote">
  <p:cSld name="CUSTOM">
    <p:spTree>
      <p:nvGrpSpPr>
        <p:cNvPr id="1" name="Shape 53"/>
        <p:cNvGrpSpPr/>
        <p:nvPr/>
      </p:nvGrpSpPr>
      <p:grpSpPr>
        <a:xfrm>
          <a:off x="0" y="0"/>
          <a:ext cx="0" cy="0"/>
          <a:chOff x="0" y="0"/>
          <a:chExt cx="0" cy="0"/>
        </a:xfrm>
      </p:grpSpPr>
      <p:pic>
        <p:nvPicPr>
          <p:cNvPr id="54" name="Google Shape;54;p6"/>
          <p:cNvPicPr preferRelativeResize="0"/>
          <p:nvPr/>
        </p:nvPicPr>
        <p:blipFill>
          <a:blip r:embed="rId2">
            <a:alphaModFix/>
          </a:blip>
          <a:stretch>
            <a:fillRect/>
          </a:stretch>
        </p:blipFill>
        <p:spPr>
          <a:xfrm>
            <a:off x="457192" y="366489"/>
            <a:ext cx="3598577" cy="4311252"/>
          </a:xfrm>
          <a:prstGeom prst="rect">
            <a:avLst/>
          </a:prstGeom>
          <a:noFill/>
          <a:ln>
            <a:noFill/>
          </a:ln>
        </p:spPr>
      </p:pic>
      <p:sp>
        <p:nvSpPr>
          <p:cNvPr id="55" name="Google Shape;55;p6"/>
          <p:cNvSpPr txBox="1">
            <a:spLocks noGrp="1"/>
          </p:cNvSpPr>
          <p:nvPr>
            <p:ph type="title"/>
          </p:nvPr>
        </p:nvSpPr>
        <p:spPr>
          <a:xfrm>
            <a:off x="4451192" y="1548514"/>
            <a:ext cx="3542700" cy="589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2pPr>
            <a:lvl3pPr lvl="2">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3pPr>
            <a:lvl4pPr lvl="3">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4pPr>
            <a:lvl5pPr lvl="4">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5pPr>
            <a:lvl6pPr lvl="5">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6pPr>
            <a:lvl7pPr lvl="6">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7pPr>
            <a:lvl8pPr lvl="7">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8pPr>
            <a:lvl9pPr lvl="8">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9pPr>
          </a:lstStyle>
          <a:p>
            <a:endParaRPr/>
          </a:p>
        </p:txBody>
      </p:sp>
      <p:sp>
        <p:nvSpPr>
          <p:cNvPr id="56" name="Google Shape;56;p6"/>
          <p:cNvSpPr txBox="1">
            <a:spLocks noGrp="1"/>
          </p:cNvSpPr>
          <p:nvPr>
            <p:ph type="subTitle" idx="1"/>
          </p:nvPr>
        </p:nvSpPr>
        <p:spPr>
          <a:xfrm>
            <a:off x="4935767" y="1908389"/>
            <a:ext cx="2885100" cy="303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1200"/>
              <a:buFont typeface="Proxima Nova"/>
              <a:buNone/>
              <a:defRPr sz="1200" i="1">
                <a:solidFill>
                  <a:schemeClr val="accent2"/>
                </a:solidFill>
                <a:latin typeface="Proxima Nova"/>
                <a:ea typeface="Proxima Nova"/>
                <a:cs typeface="Proxima Nova"/>
                <a:sym typeface="Proxima Nova"/>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57" name="Google Shape;57;p6"/>
          <p:cNvSpPr txBox="1"/>
          <p:nvPr/>
        </p:nvSpPr>
        <p:spPr>
          <a:xfrm>
            <a:off x="4507029" y="1894406"/>
            <a:ext cx="7134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0">
                <a:solidFill>
                  <a:schemeClr val="accent1"/>
                </a:solidFill>
              </a:rPr>
              <a:t>“</a:t>
            </a:r>
            <a:endParaRPr sz="10000">
              <a:solidFill>
                <a:schemeClr val="accent1"/>
              </a:solidFill>
            </a:endParaRPr>
          </a:p>
        </p:txBody>
      </p:sp>
      <p:sp>
        <p:nvSpPr>
          <p:cNvPr id="58" name="Google Shape;58;p6"/>
          <p:cNvSpPr txBox="1">
            <a:spLocks noGrp="1"/>
          </p:cNvSpPr>
          <p:nvPr>
            <p:ph type="title" idx="2"/>
          </p:nvPr>
        </p:nvSpPr>
        <p:spPr>
          <a:xfrm>
            <a:off x="5065292" y="2372164"/>
            <a:ext cx="2928600" cy="1855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100"/>
              <a:buFont typeface="Proxima Nova"/>
              <a:buNone/>
              <a:defRPr sz="1100">
                <a:latin typeface="Proxima Nova"/>
                <a:ea typeface="Proxima Nova"/>
                <a:cs typeface="Proxima Nova"/>
                <a:sym typeface="Proxima Nova"/>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 Boxes">
  <p:cSld name="CUSTOM_1">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341125" y="1731475"/>
            <a:ext cx="22167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9pPr>
          </a:lstStyle>
          <a:p>
            <a:endParaRPr/>
          </a:p>
        </p:txBody>
      </p:sp>
      <p:sp>
        <p:nvSpPr>
          <p:cNvPr id="61" name="Google Shape;61;p7"/>
          <p:cNvSpPr txBox="1">
            <a:spLocks noGrp="1"/>
          </p:cNvSpPr>
          <p:nvPr>
            <p:ph type="title" idx="2"/>
          </p:nvPr>
        </p:nvSpPr>
        <p:spPr>
          <a:xfrm>
            <a:off x="341125" y="2591838"/>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reaker Slide">
  <p:cSld name="CUSTOM_2">
    <p:spTree>
      <p:nvGrpSpPr>
        <p:cNvPr id="1" name="Shape 62"/>
        <p:cNvGrpSpPr/>
        <p:nvPr/>
      </p:nvGrpSpPr>
      <p:grpSpPr>
        <a:xfrm>
          <a:off x="0" y="0"/>
          <a:ext cx="0" cy="0"/>
          <a:chOff x="0" y="0"/>
          <a:chExt cx="0" cy="0"/>
        </a:xfrm>
      </p:grpSpPr>
      <p:sp>
        <p:nvSpPr>
          <p:cNvPr id="63" name="Google Shape;63;p8"/>
          <p:cNvSpPr/>
          <p:nvPr/>
        </p:nvSpPr>
        <p:spPr>
          <a:xfrm>
            <a:off x="-15400" y="-2625"/>
            <a:ext cx="91593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title"/>
          </p:nvPr>
        </p:nvSpPr>
        <p:spPr>
          <a:xfrm>
            <a:off x="347745" y="2280675"/>
            <a:ext cx="5131200" cy="576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900"/>
              <a:buFont typeface="Proxima Nova"/>
              <a:buNone/>
              <a:defRPr sz="2900">
                <a:solidFill>
                  <a:schemeClr val="accen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p:nvPr/>
        </p:nvSpPr>
        <p:spPr>
          <a:xfrm>
            <a:off x="468957" y="2317875"/>
            <a:ext cx="570900" cy="3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p:nvPr/>
        </p:nvSpPr>
        <p:spPr>
          <a:xfrm>
            <a:off x="6482412" y="2605053"/>
            <a:ext cx="39150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0">
              <a:solidFill>
                <a:srgbClr val="FFFFFF"/>
              </a:solidFill>
              <a:latin typeface="Proxima Nova Extrabold"/>
              <a:ea typeface="Proxima Nova Extrabold"/>
              <a:cs typeface="Proxima Nova Extrabold"/>
              <a:sym typeface="Proxima Nova Extrabold"/>
            </a:endParaRPr>
          </a:p>
        </p:txBody>
      </p:sp>
      <p:pic>
        <p:nvPicPr>
          <p:cNvPr id="67" name="Google Shape;67;p8"/>
          <p:cNvPicPr preferRelativeResize="0"/>
          <p:nvPr/>
        </p:nvPicPr>
        <p:blipFill>
          <a:blip r:embed="rId2">
            <a:alphaModFix/>
          </a:blip>
          <a:stretch>
            <a:fillRect/>
          </a:stretch>
        </p:blipFill>
        <p:spPr>
          <a:xfrm>
            <a:off x="106227" y="192823"/>
            <a:ext cx="237075" cy="238102"/>
          </a:xfrm>
          <a:prstGeom prst="rect">
            <a:avLst/>
          </a:prstGeom>
          <a:noFill/>
          <a:ln>
            <a:noFill/>
          </a:ln>
        </p:spPr>
      </p:pic>
      <p:sp>
        <p:nvSpPr>
          <p:cNvPr id="68" name="Google Shape;68;p8"/>
          <p:cNvSpPr/>
          <p:nvPr/>
        </p:nvSpPr>
        <p:spPr>
          <a:xfrm>
            <a:off x="-23625" y="3400"/>
            <a:ext cx="520800" cy="473400"/>
          </a:xfrm>
          <a:prstGeom prst="rect">
            <a:avLst/>
          </a:prstGeom>
          <a:solidFill>
            <a:srgbClr val="E0C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8"/>
          <p:cNvPicPr preferRelativeResize="0"/>
          <p:nvPr/>
        </p:nvPicPr>
        <p:blipFill rotWithShape="1">
          <a:blip r:embed="rId3">
            <a:alphaModFix amt="40000"/>
          </a:blip>
          <a:srcRect l="3846" t="9297" r="57647" b="14179"/>
          <a:stretch/>
        </p:blipFill>
        <p:spPr>
          <a:xfrm>
            <a:off x="-15400" y="0"/>
            <a:ext cx="1053016" cy="51801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eaker Slide 2">
  <p:cSld name="CUSTOM_9">
    <p:spTree>
      <p:nvGrpSpPr>
        <p:cNvPr id="1" name="Shape 70"/>
        <p:cNvGrpSpPr/>
        <p:nvPr/>
      </p:nvGrpSpPr>
      <p:grpSpPr>
        <a:xfrm>
          <a:off x="0" y="0"/>
          <a:ext cx="0" cy="0"/>
          <a:chOff x="0" y="0"/>
          <a:chExt cx="0" cy="0"/>
        </a:xfrm>
      </p:grpSpPr>
      <p:sp>
        <p:nvSpPr>
          <p:cNvPr id="71" name="Google Shape;71;p9"/>
          <p:cNvSpPr/>
          <p:nvPr/>
        </p:nvSpPr>
        <p:spPr>
          <a:xfrm>
            <a:off x="-15400" y="-2625"/>
            <a:ext cx="9159300" cy="51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344373" y="2280675"/>
            <a:ext cx="5131200" cy="57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5"/>
              </a:buClr>
              <a:buSzPts val="2900"/>
              <a:buFont typeface="Proxima Nova"/>
              <a:buNone/>
              <a:defRPr sz="2900">
                <a:solidFill>
                  <a:schemeClr val="accent5"/>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9"/>
          <p:cNvSpPr/>
          <p:nvPr/>
        </p:nvSpPr>
        <p:spPr>
          <a:xfrm>
            <a:off x="791200" y="2317875"/>
            <a:ext cx="570900" cy="3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p:nvPr/>
        </p:nvSpPr>
        <p:spPr>
          <a:xfrm>
            <a:off x="6482412" y="2605053"/>
            <a:ext cx="39150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0">
              <a:solidFill>
                <a:srgbClr val="FFFFFF"/>
              </a:solidFill>
              <a:latin typeface="Proxima Nova Extrabold"/>
              <a:ea typeface="Proxima Nova Extrabold"/>
              <a:cs typeface="Proxima Nova Extrabold"/>
              <a:sym typeface="Proxima Nova Extrabold"/>
            </a:endParaRPr>
          </a:p>
        </p:txBody>
      </p:sp>
      <p:sp>
        <p:nvSpPr>
          <p:cNvPr id="75" name="Google Shape;75;p9"/>
          <p:cNvSpPr/>
          <p:nvPr/>
        </p:nvSpPr>
        <p:spPr>
          <a:xfrm>
            <a:off x="457200" y="2317875"/>
            <a:ext cx="570900" cy="3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9"/>
          <p:cNvPicPr preferRelativeResize="0"/>
          <p:nvPr/>
        </p:nvPicPr>
        <p:blipFill rotWithShape="1">
          <a:blip r:embed="rId2">
            <a:alphaModFix amt="40000"/>
          </a:blip>
          <a:srcRect l="3846" t="9297" r="57647" b="14179"/>
          <a:stretch/>
        </p:blipFill>
        <p:spPr>
          <a:xfrm>
            <a:off x="-15400" y="0"/>
            <a:ext cx="1053016" cy="51801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White - 1">
  <p:cSld name="CUSTOM_3">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369915" y="560175"/>
            <a:ext cx="2216700" cy="5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4"/>
              </a:buClr>
              <a:buSzPts val="2000"/>
              <a:buFont typeface="Proxima Nova"/>
              <a:buNone/>
              <a:defRPr sz="2000">
                <a:solidFill>
                  <a:schemeClr val="accent4"/>
                </a:solidFill>
                <a:latin typeface="Proxima Nova"/>
                <a:ea typeface="Proxima Nova"/>
                <a:cs typeface="Proxima Nova"/>
                <a:sym typeface="Proxima Nova"/>
              </a:defRPr>
            </a:lvl1pPr>
            <a:lvl2pPr lvl="1"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2pPr>
            <a:lvl3pPr lvl="2"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3pPr>
            <a:lvl4pPr lvl="3"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4pPr>
            <a:lvl5pPr lvl="4"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5pPr>
            <a:lvl6pPr lvl="5"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6pPr>
            <a:lvl7pPr lvl="6"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7pPr>
            <a:lvl8pPr lvl="7"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8pPr>
            <a:lvl9pPr lvl="8" rtl="0">
              <a:spcBef>
                <a:spcPts val="0"/>
              </a:spcBef>
              <a:spcAft>
                <a:spcPts val="0"/>
              </a:spcAft>
              <a:buClr>
                <a:schemeClr val="accent1"/>
              </a:buClr>
              <a:buSzPts val="1200"/>
              <a:buFont typeface="Proxima Nova"/>
              <a:buNone/>
              <a:defRPr sz="1200">
                <a:solidFill>
                  <a:schemeClr val="accent1"/>
                </a:solidFill>
                <a:latin typeface="Proxima Nova"/>
                <a:ea typeface="Proxima Nova"/>
                <a:cs typeface="Proxima Nova"/>
                <a:sym typeface="Proxima Nova"/>
              </a:defRPr>
            </a:lvl9pPr>
          </a:lstStyle>
          <a:p>
            <a:endParaRPr/>
          </a:p>
        </p:txBody>
      </p:sp>
      <p:sp>
        <p:nvSpPr>
          <p:cNvPr id="79" name="Google Shape;79;p10"/>
          <p:cNvSpPr txBox="1">
            <a:spLocks noGrp="1"/>
          </p:cNvSpPr>
          <p:nvPr>
            <p:ph type="title" idx="2"/>
          </p:nvPr>
        </p:nvSpPr>
        <p:spPr>
          <a:xfrm>
            <a:off x="369915" y="209581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0" name="Google Shape;80;p10"/>
          <p:cNvSpPr txBox="1">
            <a:spLocks noGrp="1"/>
          </p:cNvSpPr>
          <p:nvPr>
            <p:ph type="title" idx="3"/>
          </p:nvPr>
        </p:nvSpPr>
        <p:spPr>
          <a:xfrm>
            <a:off x="3273298" y="209581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1" name="Google Shape;81;p10"/>
          <p:cNvSpPr txBox="1">
            <a:spLocks noGrp="1"/>
          </p:cNvSpPr>
          <p:nvPr>
            <p:ph type="title" idx="4"/>
          </p:nvPr>
        </p:nvSpPr>
        <p:spPr>
          <a:xfrm>
            <a:off x="6057900" y="2095813"/>
            <a:ext cx="2597400" cy="281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1100"/>
              <a:buFont typeface="Proxima Nova"/>
              <a:buNone/>
              <a:defRPr sz="1100">
                <a:solidFill>
                  <a:schemeClr val="accent2"/>
                </a:solidFill>
                <a:latin typeface="Proxima Nova"/>
                <a:ea typeface="Proxima Nova"/>
                <a:cs typeface="Proxima Nova"/>
                <a:sym typeface="Proxima Nova"/>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2" name="Google Shape;82;p10"/>
          <p:cNvSpPr txBox="1">
            <a:spLocks noGrp="1"/>
          </p:cNvSpPr>
          <p:nvPr>
            <p:ph type="title" idx="5"/>
          </p:nvPr>
        </p:nvSpPr>
        <p:spPr>
          <a:xfrm>
            <a:off x="390525" y="153125"/>
            <a:ext cx="1605300" cy="297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700"/>
              <a:buFont typeface="Proxima Nova"/>
              <a:buNone/>
              <a:defRPr sz="700">
                <a:solidFill>
                  <a:schemeClr val="accent1"/>
                </a:solidFill>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3" name="Google Shape;83;p10"/>
          <p:cNvCxnSpPr/>
          <p:nvPr/>
        </p:nvCxnSpPr>
        <p:spPr>
          <a:xfrm>
            <a:off x="466725" y="433400"/>
            <a:ext cx="8191500" cy="0"/>
          </a:xfrm>
          <a:prstGeom prst="straightConnector1">
            <a:avLst/>
          </a:prstGeom>
          <a:noFill/>
          <a:ln w="9525" cap="flat" cmpd="sng">
            <a:solidFill>
              <a:srgbClr val="651FFF"/>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109533" y="37317"/>
            <a:ext cx="548700" cy="307800"/>
          </a:xfrm>
          <a:prstGeom prst="rect">
            <a:avLst/>
          </a:prstGeom>
          <a:noFill/>
          <a:ln>
            <a:noFill/>
          </a:ln>
        </p:spPr>
        <p:txBody>
          <a:bodyPr spcFirstLastPara="1" wrap="square" lIns="91425" tIns="91425" rIns="91425" bIns="91425" anchor="ctr" anchorCtr="0">
            <a:spAutoFit/>
          </a:bodyPr>
          <a:lstStyle>
            <a:lvl1pPr lvl="0" algn="r">
              <a:buNone/>
              <a:defRPr sz="800">
                <a:solidFill>
                  <a:schemeClr val="accent5"/>
                </a:solidFill>
                <a:latin typeface="Proxima Nova"/>
                <a:ea typeface="Proxima Nova"/>
                <a:cs typeface="Proxima Nova"/>
                <a:sym typeface="Proxima Nova"/>
              </a:defRPr>
            </a:lvl1pPr>
            <a:lvl2pPr lvl="1" algn="r">
              <a:buNone/>
              <a:defRPr sz="800">
                <a:solidFill>
                  <a:schemeClr val="accent5"/>
                </a:solidFill>
                <a:latin typeface="Proxima Nova"/>
                <a:ea typeface="Proxima Nova"/>
                <a:cs typeface="Proxima Nova"/>
                <a:sym typeface="Proxima Nova"/>
              </a:defRPr>
            </a:lvl2pPr>
            <a:lvl3pPr lvl="2" algn="r">
              <a:buNone/>
              <a:defRPr sz="800">
                <a:solidFill>
                  <a:schemeClr val="accent5"/>
                </a:solidFill>
                <a:latin typeface="Proxima Nova"/>
                <a:ea typeface="Proxima Nova"/>
                <a:cs typeface="Proxima Nova"/>
                <a:sym typeface="Proxima Nova"/>
              </a:defRPr>
            </a:lvl3pPr>
            <a:lvl4pPr lvl="3" algn="r">
              <a:buNone/>
              <a:defRPr sz="800">
                <a:solidFill>
                  <a:schemeClr val="accent5"/>
                </a:solidFill>
                <a:latin typeface="Proxima Nova"/>
                <a:ea typeface="Proxima Nova"/>
                <a:cs typeface="Proxima Nova"/>
                <a:sym typeface="Proxima Nova"/>
              </a:defRPr>
            </a:lvl4pPr>
            <a:lvl5pPr lvl="4" algn="r">
              <a:buNone/>
              <a:defRPr sz="800">
                <a:solidFill>
                  <a:schemeClr val="accent5"/>
                </a:solidFill>
                <a:latin typeface="Proxima Nova"/>
                <a:ea typeface="Proxima Nova"/>
                <a:cs typeface="Proxima Nova"/>
                <a:sym typeface="Proxima Nova"/>
              </a:defRPr>
            </a:lvl5pPr>
            <a:lvl6pPr lvl="5" algn="r">
              <a:buNone/>
              <a:defRPr sz="800">
                <a:solidFill>
                  <a:schemeClr val="accent5"/>
                </a:solidFill>
                <a:latin typeface="Proxima Nova"/>
                <a:ea typeface="Proxima Nova"/>
                <a:cs typeface="Proxima Nova"/>
                <a:sym typeface="Proxima Nova"/>
              </a:defRPr>
            </a:lvl6pPr>
            <a:lvl7pPr lvl="6" algn="r">
              <a:buNone/>
              <a:defRPr sz="800">
                <a:solidFill>
                  <a:schemeClr val="accent5"/>
                </a:solidFill>
                <a:latin typeface="Proxima Nova"/>
                <a:ea typeface="Proxima Nova"/>
                <a:cs typeface="Proxima Nova"/>
                <a:sym typeface="Proxima Nova"/>
              </a:defRPr>
            </a:lvl7pPr>
            <a:lvl8pPr lvl="7" algn="r">
              <a:buNone/>
              <a:defRPr sz="800">
                <a:solidFill>
                  <a:schemeClr val="accent5"/>
                </a:solidFill>
                <a:latin typeface="Proxima Nova"/>
                <a:ea typeface="Proxima Nova"/>
                <a:cs typeface="Proxima Nova"/>
                <a:sym typeface="Proxima Nova"/>
              </a:defRPr>
            </a:lvl8pPr>
            <a:lvl9pPr lvl="8" algn="r">
              <a:buNone/>
              <a:defRPr sz="800">
                <a:solidFill>
                  <a:schemeClr val="accent5"/>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7" name="Google Shape;7;p1"/>
          <p:cNvPicPr preferRelativeResize="0"/>
          <p:nvPr/>
        </p:nvPicPr>
        <p:blipFill>
          <a:blip r:embed="rId24">
            <a:alphaModFix/>
          </a:blip>
          <a:stretch>
            <a:fillRect/>
          </a:stretch>
        </p:blipFill>
        <p:spPr>
          <a:xfrm>
            <a:off x="106227" y="192823"/>
            <a:ext cx="237075" cy="2381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052">
          <p15:clr>
            <a:srgbClr val="EA4335"/>
          </p15:clr>
        </p15:guide>
        <p15:guide id="2" pos="1929">
          <p15:clr>
            <a:srgbClr val="EA4335"/>
          </p15:clr>
        </p15:guide>
        <p15:guide id="3" pos="3816">
          <p15:clr>
            <a:srgbClr val="EA4335"/>
          </p15:clr>
        </p15:guide>
        <p15:guide id="4" pos="3701">
          <p15:clr>
            <a:srgbClr val="EA4335"/>
          </p15:clr>
        </p15:guide>
        <p15:guide id="5" pos="288">
          <p15:clr>
            <a:srgbClr val="EA4335"/>
          </p15:clr>
        </p15:guide>
        <p15:guide id="6" pos="5454">
          <p15:clr>
            <a:srgbClr val="EA4335"/>
          </p15:clr>
        </p15:guide>
        <p15:guide id="7" pos="1053">
          <p15:clr>
            <a:srgbClr val="EA4335"/>
          </p15:clr>
        </p15:guide>
        <p15:guide id="8" pos="1170">
          <p15:clr>
            <a:srgbClr val="EA4335"/>
          </p15:clr>
        </p15:guide>
        <p15:guide id="9" pos="2808">
          <p15:clr>
            <a:srgbClr val="EA4335"/>
          </p15:clr>
        </p15:guide>
        <p15:guide id="10" pos="2934">
          <p15:clr>
            <a:srgbClr val="EA4335"/>
          </p15:clr>
        </p15:guide>
        <p15:guide id="11" pos="4563">
          <p15:clr>
            <a:srgbClr val="EA4335"/>
          </p15:clr>
        </p15:guide>
        <p15:guide id="12" pos="468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hyperlink" Target="https://www.ncbi.nlm.nih.gov/pmc/articles/PMC7289450/" TargetMode="External"/><Relationship Id="rId4" Type="http://schemas.openxmlformats.org/officeDocument/2006/relationships/hyperlink" Target="https://dph.georgia.gov/sites/dph.georgia.gov/files/related_files/site_page/Georgia%20Maternal%20Mortality%20Report%202014.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pubmed.ncbi.nlm.nih.gov/31503166/#affiliation-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44373" y="2280675"/>
            <a:ext cx="5131200" cy="5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dirty="0"/>
          </a:p>
          <a:p>
            <a:pPr marL="0" lvl="0" indent="0" algn="l" rtl="0">
              <a:spcBef>
                <a:spcPts val="0"/>
              </a:spcBef>
              <a:spcAft>
                <a:spcPts val="0"/>
              </a:spcAft>
              <a:buNone/>
            </a:pPr>
            <a:r>
              <a:rPr lang="en" sz="1700"/>
              <a:t>Kashif Ross, MS</a:t>
            </a:r>
            <a:endParaRPr sz="1700" dirty="0"/>
          </a:p>
          <a:p>
            <a:pPr marL="0" lvl="0" indent="0" algn="l" rtl="0">
              <a:spcBef>
                <a:spcPts val="0"/>
              </a:spcBef>
              <a:spcAft>
                <a:spcPts val="0"/>
              </a:spcAft>
              <a:buNone/>
            </a:pPr>
            <a:r>
              <a:rPr lang="en" sz="1700" dirty="0"/>
              <a:t>Jackie </a:t>
            </a:r>
            <a:r>
              <a:rPr lang="en" sz="1700" dirty="0" err="1"/>
              <a:t>Kokx</a:t>
            </a:r>
            <a:r>
              <a:rPr lang="en" sz="1700" dirty="0"/>
              <a:t>, MS</a:t>
            </a:r>
            <a:endParaRPr sz="1700" dirty="0"/>
          </a:p>
          <a:p>
            <a:pPr marL="0" lvl="0" indent="0" algn="l" rtl="0">
              <a:spcBef>
                <a:spcPts val="0"/>
              </a:spcBef>
              <a:spcAft>
                <a:spcPts val="0"/>
              </a:spcAft>
              <a:buNone/>
            </a:pPr>
            <a:r>
              <a:rPr lang="en" sz="1700" dirty="0"/>
              <a:t>Rosie Martinez, ScD, MPH</a:t>
            </a:r>
            <a:endParaRPr sz="1700" dirty="0"/>
          </a:p>
          <a:p>
            <a:pPr marL="0" lvl="0" indent="0" algn="l" rtl="0">
              <a:spcBef>
                <a:spcPts val="0"/>
              </a:spcBef>
              <a:spcAft>
                <a:spcPts val="0"/>
              </a:spcAft>
              <a:buNone/>
            </a:pPr>
            <a:r>
              <a:rPr lang="en" sz="1700" dirty="0"/>
              <a:t>Rylan Larsen, PhD</a:t>
            </a:r>
            <a:endParaRPr sz="1700" dirty="0"/>
          </a:p>
          <a:p>
            <a:pPr marL="0" lvl="0" indent="0" algn="l" rtl="0">
              <a:spcBef>
                <a:spcPts val="0"/>
              </a:spcBef>
              <a:spcAft>
                <a:spcPts val="0"/>
              </a:spcAft>
              <a:buNone/>
            </a:pPr>
            <a:r>
              <a:rPr lang="en" sz="1700" dirty="0"/>
              <a:t>Megan </a:t>
            </a:r>
            <a:r>
              <a:rPr lang="en" sz="1700" dirty="0" err="1"/>
              <a:t>Bultema</a:t>
            </a:r>
            <a:r>
              <a:rPr lang="en" sz="1700" dirty="0"/>
              <a:t>, PhD</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endParaRPr sz="1700" dirty="0"/>
          </a:p>
        </p:txBody>
      </p:sp>
      <p:pic>
        <p:nvPicPr>
          <p:cNvPr id="154" name="Google Shape;154;p24"/>
          <p:cNvPicPr preferRelativeResize="0"/>
          <p:nvPr/>
        </p:nvPicPr>
        <p:blipFill rotWithShape="1">
          <a:blip r:embed="rId3">
            <a:alphaModFix/>
          </a:blip>
          <a:srcRect/>
          <a:stretch/>
        </p:blipFill>
        <p:spPr>
          <a:xfrm>
            <a:off x="457200" y="1513975"/>
            <a:ext cx="3276325" cy="766700"/>
          </a:xfrm>
          <a:prstGeom prst="rect">
            <a:avLst/>
          </a:prstGeom>
          <a:noFill/>
          <a:ln>
            <a:noFill/>
          </a:ln>
        </p:spPr>
      </p:pic>
      <p:sp>
        <p:nvSpPr>
          <p:cNvPr id="155" name="Google Shape;155;p24"/>
          <p:cNvSpPr txBox="1"/>
          <p:nvPr/>
        </p:nvSpPr>
        <p:spPr>
          <a:xfrm>
            <a:off x="2105550" y="4743300"/>
            <a:ext cx="493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lt1"/>
                </a:solidFill>
              </a:rPr>
              <a:t>Ideas presented here are not an official position of Olive</a:t>
            </a:r>
            <a:endParaRPr i="1">
              <a:solidFill>
                <a:schemeClr val="lt1"/>
              </a:solidFill>
            </a:endParaRPr>
          </a:p>
        </p:txBody>
      </p:sp>
      <p:sp>
        <p:nvSpPr>
          <p:cNvPr id="156" name="Google Shape;156;p24"/>
          <p:cNvSpPr txBox="1"/>
          <p:nvPr/>
        </p:nvSpPr>
        <p:spPr>
          <a:xfrm>
            <a:off x="4130500" y="2442150"/>
            <a:ext cx="4932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2"/>
                </a:solidFill>
              </a:rPr>
              <a:t>Olive4Equity amplifies the voices of Black mothers. We do this by providing remote and integrated blood pressure monitoring in the immediate postpartum period.</a:t>
            </a:r>
            <a:endParaRPr sz="16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of Olive4Equity</a:t>
            </a:r>
            <a:endParaRPr/>
          </a:p>
        </p:txBody>
      </p:sp>
      <p:sp>
        <p:nvSpPr>
          <p:cNvPr id="228" name="Google Shape;228;p32"/>
          <p:cNvSpPr txBox="1">
            <a:spLocks noGrp="1"/>
          </p:cNvSpPr>
          <p:nvPr>
            <p:ph type="title" idx="2"/>
          </p:nvPr>
        </p:nvSpPr>
        <p:spPr>
          <a:xfrm>
            <a:off x="588050" y="936625"/>
            <a:ext cx="3168300" cy="35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for </a:t>
            </a:r>
            <a:r>
              <a:rPr lang="en" b="1">
                <a:solidFill>
                  <a:schemeClr val="accent4"/>
                </a:solidFill>
              </a:rPr>
              <a:t>Black Mothers</a:t>
            </a:r>
            <a:endParaRPr b="1">
              <a:solidFill>
                <a:schemeClr val="accent4"/>
              </a:solidFill>
            </a:endParaRPr>
          </a:p>
          <a:p>
            <a:pPr marL="457200" lvl="0" indent="-298450" algn="l" rtl="0">
              <a:spcBef>
                <a:spcPts val="0"/>
              </a:spcBef>
              <a:spcAft>
                <a:spcPts val="0"/>
              </a:spcAft>
              <a:buSzPts val="1100"/>
              <a:buChar char="●"/>
            </a:pPr>
            <a:r>
              <a:rPr lang="en"/>
              <a:t>Access to care from home</a:t>
            </a:r>
            <a:endParaRPr/>
          </a:p>
          <a:p>
            <a:pPr marL="457200" lvl="0" indent="-298450" algn="l" rtl="0">
              <a:spcBef>
                <a:spcPts val="0"/>
              </a:spcBef>
              <a:spcAft>
                <a:spcPts val="0"/>
              </a:spcAft>
              <a:buSzPts val="1100"/>
              <a:buChar char="●"/>
            </a:pPr>
            <a:r>
              <a:rPr lang="en"/>
              <a:t>Relevant information</a:t>
            </a:r>
            <a:endParaRPr/>
          </a:p>
          <a:p>
            <a:pPr marL="457200" lvl="0" indent="-298450" algn="l" rtl="0">
              <a:spcBef>
                <a:spcPts val="0"/>
              </a:spcBef>
              <a:spcAft>
                <a:spcPts val="0"/>
              </a:spcAft>
              <a:buSzPts val="1100"/>
              <a:buChar char="●"/>
            </a:pPr>
            <a:r>
              <a:rPr lang="en"/>
              <a:t>Black mother empowerment</a:t>
            </a:r>
            <a:endParaRPr/>
          </a:p>
          <a:p>
            <a:pPr marL="457200" lvl="0" indent="-298450" algn="l" rtl="0">
              <a:spcBef>
                <a:spcPts val="0"/>
              </a:spcBef>
              <a:spcAft>
                <a:spcPts val="0"/>
              </a:spcAft>
              <a:buSzPts val="1100"/>
              <a:buChar char="●"/>
            </a:pPr>
            <a:r>
              <a:rPr lang="en"/>
              <a:t>Gather evidence to demand care</a:t>
            </a:r>
            <a:endParaRPr/>
          </a:p>
          <a:p>
            <a:pPr marL="457200" lvl="0" indent="-298450" algn="l" rtl="0">
              <a:spcBef>
                <a:spcPts val="0"/>
              </a:spcBef>
              <a:spcAft>
                <a:spcPts val="0"/>
              </a:spcAft>
              <a:buSzPts val="1100"/>
              <a:buChar char="●"/>
            </a:pPr>
            <a:r>
              <a:rPr lang="en"/>
              <a:t>Reduced risk of exposure to Covid</a:t>
            </a:r>
            <a:endParaRPr/>
          </a:p>
          <a:p>
            <a:pPr marL="0" lvl="0" indent="0" algn="l" rtl="0">
              <a:spcBef>
                <a:spcPts val="0"/>
              </a:spcBef>
              <a:spcAft>
                <a:spcPts val="0"/>
              </a:spcAft>
              <a:buNone/>
            </a:pPr>
            <a:endParaRPr/>
          </a:p>
          <a:p>
            <a:pPr marL="0" lvl="0" indent="0" algn="l" rtl="0">
              <a:spcBef>
                <a:spcPts val="0"/>
              </a:spcBef>
              <a:spcAft>
                <a:spcPts val="0"/>
              </a:spcAft>
              <a:buNone/>
            </a:pPr>
            <a:r>
              <a:rPr lang="en"/>
              <a:t>Benefits for </a:t>
            </a:r>
            <a:r>
              <a:rPr lang="en" b="1">
                <a:solidFill>
                  <a:schemeClr val="accent4"/>
                </a:solidFill>
              </a:rPr>
              <a:t>Providers</a:t>
            </a:r>
            <a:endParaRPr b="1">
              <a:solidFill>
                <a:schemeClr val="accent4"/>
              </a:solidFill>
            </a:endParaRPr>
          </a:p>
          <a:p>
            <a:pPr marL="457200" lvl="0" indent="-298450" algn="l" rtl="0">
              <a:spcBef>
                <a:spcPts val="0"/>
              </a:spcBef>
              <a:spcAft>
                <a:spcPts val="0"/>
              </a:spcAft>
              <a:buSzPts val="1100"/>
              <a:buChar char="●"/>
            </a:pPr>
            <a:r>
              <a:rPr lang="en"/>
              <a:t>View of blood pressure during daily activities</a:t>
            </a:r>
            <a:endParaRPr/>
          </a:p>
          <a:p>
            <a:pPr marL="457200" lvl="0" indent="-298450" algn="l" rtl="0">
              <a:spcBef>
                <a:spcPts val="0"/>
              </a:spcBef>
              <a:spcAft>
                <a:spcPts val="0"/>
              </a:spcAft>
              <a:buSzPts val="1100"/>
              <a:buChar char="●"/>
            </a:pPr>
            <a:r>
              <a:rPr lang="en"/>
              <a:t>More blood pressure readings to support diagnosis</a:t>
            </a:r>
            <a:endParaRPr/>
          </a:p>
          <a:p>
            <a:pPr marL="457200" lvl="0" indent="-298450" algn="l" rtl="0">
              <a:spcBef>
                <a:spcPts val="0"/>
              </a:spcBef>
              <a:spcAft>
                <a:spcPts val="0"/>
              </a:spcAft>
              <a:buSzPts val="1100"/>
              <a:buChar char="●"/>
            </a:pPr>
            <a:r>
              <a:rPr lang="en"/>
              <a:t>More timely diagnosis</a:t>
            </a:r>
            <a:endParaRPr/>
          </a:p>
          <a:p>
            <a:pPr marL="0" lvl="0" indent="0" algn="l" rtl="0">
              <a:spcBef>
                <a:spcPts val="0"/>
              </a:spcBef>
              <a:spcAft>
                <a:spcPts val="0"/>
              </a:spcAft>
              <a:buNone/>
            </a:pPr>
            <a:endParaRPr/>
          </a:p>
          <a:p>
            <a:pPr marL="0" lvl="0" indent="0" algn="l" rtl="0">
              <a:spcBef>
                <a:spcPts val="0"/>
              </a:spcBef>
              <a:spcAft>
                <a:spcPts val="0"/>
              </a:spcAft>
              <a:buNone/>
            </a:pPr>
            <a:r>
              <a:rPr lang="en"/>
              <a:t>Benefits for </a:t>
            </a:r>
            <a:r>
              <a:rPr lang="en" b="1">
                <a:solidFill>
                  <a:schemeClr val="accent4"/>
                </a:solidFill>
              </a:rPr>
              <a:t>Payer Systems</a:t>
            </a:r>
            <a:r>
              <a:rPr lang="en"/>
              <a:t> (Insurance, Medicaid)</a:t>
            </a:r>
            <a:endParaRPr/>
          </a:p>
          <a:p>
            <a:pPr marL="457200" lvl="0" indent="-298450" algn="l" rtl="0">
              <a:spcBef>
                <a:spcPts val="0"/>
              </a:spcBef>
              <a:spcAft>
                <a:spcPts val="0"/>
              </a:spcAft>
              <a:buSzPts val="1100"/>
              <a:buChar char="●"/>
            </a:pPr>
            <a:r>
              <a:rPr lang="en"/>
              <a:t>Reduce occurence of costly readmissions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229" name="Google Shape;229;p32"/>
          <p:cNvSpPr txBox="1">
            <a:spLocks noGrp="1"/>
          </p:cNvSpPr>
          <p:nvPr>
            <p:ph type="title" idx="3"/>
          </p:nvPr>
        </p:nvSpPr>
        <p:spPr>
          <a:xfrm>
            <a:off x="390525" y="153125"/>
            <a:ext cx="28080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230" name="Google Shape;230;p32"/>
          <p:cNvGraphicFramePr/>
          <p:nvPr/>
        </p:nvGraphicFramePr>
        <p:xfrm>
          <a:off x="4076700" y="932100"/>
          <a:ext cx="4458375" cy="3078270"/>
        </p:xfrm>
        <a:graphic>
          <a:graphicData uri="http://schemas.openxmlformats.org/drawingml/2006/table">
            <a:tbl>
              <a:tblPr>
                <a:noFill/>
                <a:tableStyleId>{C8079836-CFBB-4898-A11C-C2C9DF44D926}</a:tableStyleId>
              </a:tblPr>
              <a:tblGrid>
                <a:gridCol w="1790675">
                  <a:extLst>
                    <a:ext uri="{9D8B030D-6E8A-4147-A177-3AD203B41FA5}">
                      <a16:colId xmlns:a16="http://schemas.microsoft.com/office/drawing/2014/main" val="20000"/>
                    </a:ext>
                  </a:extLst>
                </a:gridCol>
                <a:gridCol w="1181575">
                  <a:extLst>
                    <a:ext uri="{9D8B030D-6E8A-4147-A177-3AD203B41FA5}">
                      <a16:colId xmlns:a16="http://schemas.microsoft.com/office/drawing/2014/main" val="20001"/>
                    </a:ext>
                  </a:extLst>
                </a:gridCol>
                <a:gridCol w="1486125">
                  <a:extLst>
                    <a:ext uri="{9D8B030D-6E8A-4147-A177-3AD203B41FA5}">
                      <a16:colId xmlns:a16="http://schemas.microsoft.com/office/drawing/2014/main" val="20002"/>
                    </a:ext>
                  </a:extLst>
                </a:gridCol>
              </a:tblGrid>
              <a:tr h="360625">
                <a:tc>
                  <a:txBody>
                    <a:bodyPr/>
                    <a:lstStyle/>
                    <a:p>
                      <a:pPr marL="0" lvl="0" indent="0" algn="ctr" rtl="0">
                        <a:spcBef>
                          <a:spcPts val="0"/>
                        </a:spcBef>
                        <a:spcAft>
                          <a:spcPts val="0"/>
                        </a:spcAft>
                        <a:buNone/>
                      </a:pPr>
                      <a:r>
                        <a:rPr lang="en" sz="1200">
                          <a:solidFill>
                            <a:schemeClr val="lt1"/>
                          </a:solidFill>
                        </a:rPr>
                        <a:t>Benefits</a:t>
                      </a:r>
                      <a:endParaRPr sz="1200">
                        <a:solidFill>
                          <a:schemeClr val="lt1"/>
                        </a:solidFill>
                      </a:endParaRPr>
                    </a:p>
                  </a:txBody>
                  <a:tcPr marL="91425" marR="91425" marT="91425" marB="91425" anchor="b">
                    <a:solidFill>
                      <a:schemeClr val="accent4"/>
                    </a:solidFill>
                  </a:tcPr>
                </a:tc>
                <a:tc>
                  <a:txBody>
                    <a:bodyPr/>
                    <a:lstStyle/>
                    <a:p>
                      <a:pPr marL="0" lvl="0" indent="0" algn="ctr" rtl="0">
                        <a:spcBef>
                          <a:spcPts val="0"/>
                        </a:spcBef>
                        <a:spcAft>
                          <a:spcPts val="0"/>
                        </a:spcAft>
                        <a:buNone/>
                      </a:pPr>
                      <a:r>
                        <a:rPr lang="en" sz="1200">
                          <a:solidFill>
                            <a:schemeClr val="lt1"/>
                          </a:solidFill>
                        </a:rPr>
                        <a:t>Olive4Equity</a:t>
                      </a:r>
                      <a:endParaRPr sz="900">
                        <a:solidFill>
                          <a:schemeClr val="lt1"/>
                        </a:solidFill>
                      </a:endParaRPr>
                    </a:p>
                  </a:txBody>
                  <a:tcPr marL="91425" marR="91425" marT="91425" marB="91425" anchor="ctr">
                    <a:solidFill>
                      <a:schemeClr val="accent4"/>
                    </a:solidFill>
                  </a:tcPr>
                </a:tc>
                <a:tc>
                  <a:txBody>
                    <a:bodyPr/>
                    <a:lstStyle/>
                    <a:p>
                      <a:pPr marL="0" lvl="0" indent="0" algn="ctr" rtl="0">
                        <a:spcBef>
                          <a:spcPts val="0"/>
                        </a:spcBef>
                        <a:spcAft>
                          <a:spcPts val="0"/>
                        </a:spcAft>
                        <a:buNone/>
                      </a:pPr>
                      <a:r>
                        <a:rPr lang="en" sz="1200">
                          <a:solidFill>
                            <a:schemeClr val="lt1"/>
                          </a:solidFill>
                        </a:rPr>
                        <a:t>The Cuff Project</a:t>
                      </a:r>
                      <a:endParaRPr sz="1200">
                        <a:solidFill>
                          <a:schemeClr val="lt1"/>
                        </a:solidFill>
                      </a:endParaRPr>
                    </a:p>
                    <a:p>
                      <a:pPr marL="0" lvl="0" indent="0" algn="ctr" rtl="0">
                        <a:spcBef>
                          <a:spcPts val="0"/>
                        </a:spcBef>
                        <a:spcAft>
                          <a:spcPts val="0"/>
                        </a:spcAft>
                        <a:buNone/>
                      </a:pPr>
                      <a:r>
                        <a:rPr lang="en" sz="800">
                          <a:solidFill>
                            <a:schemeClr val="lt1"/>
                          </a:solidFill>
                        </a:rPr>
                        <a:t>The Preeclampsia Foundation</a:t>
                      </a:r>
                      <a:endParaRPr sz="800">
                        <a:solidFill>
                          <a:schemeClr val="lt1"/>
                        </a:solidFill>
                      </a:endParaRPr>
                    </a:p>
                  </a:txBody>
                  <a:tcPr marL="91425" marR="91425" marT="91425" marB="91425">
                    <a:solidFill>
                      <a:schemeClr val="accent4"/>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000"/>
                        <a:t>Validated BP Device</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00"/>
                        <a:t>BP Data Sent to Provider</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Automatically</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Manually</a:t>
                      </a:r>
                      <a:endParaRPr sz="1000"/>
                    </a:p>
                  </a:txBody>
                  <a:tcPr marL="91425" marR="91425" marT="91425" marB="91425">
                    <a:solidFill>
                      <a:schemeClr val="accent5"/>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000"/>
                        <a:t>Educational Information Provided</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000"/>
                        <a:t>Designated Medical </a:t>
                      </a:r>
                      <a:endParaRPr sz="1000"/>
                    </a:p>
                    <a:p>
                      <a:pPr marL="0" lvl="0" indent="0" algn="l" rtl="0">
                        <a:spcBef>
                          <a:spcPts val="0"/>
                        </a:spcBef>
                        <a:spcAft>
                          <a:spcPts val="0"/>
                        </a:spcAft>
                        <a:buNone/>
                      </a:pPr>
                      <a:r>
                        <a:rPr lang="en" sz="1000"/>
                        <a:t>Support Call Center</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No</a:t>
                      </a:r>
                      <a:endParaRPr sz="1000"/>
                    </a:p>
                  </a:txBody>
                  <a:tcPr marL="91425" marR="91425" marT="91425" marB="91425">
                    <a:solidFill>
                      <a:schemeClr val="accent5"/>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000"/>
                        <a:t>Funding</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Insurance Providers</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The Preeclampsia Foundation</a:t>
                      </a:r>
                      <a:endParaRPr sz="1000"/>
                    </a:p>
                  </a:txBody>
                  <a:tcPr marL="91425" marR="91425" marT="91425" marB="91425">
                    <a:solidFill>
                      <a:schemeClr val="accent5"/>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000"/>
                        <a:t>Published Pilot Program</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Yes</a:t>
                      </a:r>
                      <a:endParaRPr sz="1000"/>
                    </a:p>
                  </a:txBody>
                  <a:tcPr marL="91425" marR="91425" marT="91425" marB="91425">
                    <a:solidFill>
                      <a:schemeClr val="accent5"/>
                    </a:solidFill>
                  </a:tcPr>
                </a:tc>
                <a:tc>
                  <a:txBody>
                    <a:bodyPr/>
                    <a:lstStyle/>
                    <a:p>
                      <a:pPr marL="0" lvl="0" indent="0" algn="l" rtl="0">
                        <a:spcBef>
                          <a:spcPts val="0"/>
                        </a:spcBef>
                        <a:spcAft>
                          <a:spcPts val="0"/>
                        </a:spcAft>
                        <a:buNone/>
                      </a:pPr>
                      <a:r>
                        <a:rPr lang="en" sz="1000"/>
                        <a:t>No</a:t>
                      </a:r>
                      <a:endParaRPr sz="1000"/>
                    </a:p>
                  </a:txBody>
                  <a:tcPr marL="91425" marR="91425" marT="91425" marB="91425">
                    <a:solidFill>
                      <a:schemeClr val="accent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62" name="Google Shape;162;p25"/>
          <p:cNvSpPr txBox="1">
            <a:spLocks noGrp="1"/>
          </p:cNvSpPr>
          <p:nvPr>
            <p:ph type="title" idx="2"/>
          </p:nvPr>
        </p:nvSpPr>
        <p:spPr>
          <a:xfrm>
            <a:off x="702550" y="1322775"/>
            <a:ext cx="3333300" cy="173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highlight>
                  <a:srgbClr val="FFFFFF"/>
                </a:highlight>
              </a:rPr>
              <a:t>Shalon Irving was a 36-yr-old epidemiologist at the CDC, with a dual-subject Ph.D., a gold-plated insurance, and a rock-solid support system died 3 weeks after giving birth due to high blood pressure complications in Georgia.</a:t>
            </a:r>
            <a:endParaRPr sz="1700"/>
          </a:p>
        </p:txBody>
      </p:sp>
      <p:sp>
        <p:nvSpPr>
          <p:cNvPr id="163" name="Google Shape;163;p25"/>
          <p:cNvSpPr txBox="1">
            <a:spLocks noGrp="1"/>
          </p:cNvSpPr>
          <p:nvPr>
            <p:ph type="title" idx="3"/>
          </p:nvPr>
        </p:nvSpPr>
        <p:spPr>
          <a:xfrm>
            <a:off x="390525" y="153125"/>
            <a:ext cx="28080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64" name="Google Shape;164;p25"/>
          <p:cNvPicPr preferRelativeResize="0"/>
          <p:nvPr/>
        </p:nvPicPr>
        <p:blipFill>
          <a:blip r:embed="rId3">
            <a:alphaModFix/>
          </a:blip>
          <a:stretch>
            <a:fillRect/>
          </a:stretch>
        </p:blipFill>
        <p:spPr>
          <a:xfrm>
            <a:off x="4572872" y="597575"/>
            <a:ext cx="2861400" cy="381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152390" y="514300"/>
            <a:ext cx="6012825" cy="2168100"/>
          </a:xfrm>
          <a:prstGeom prst="rect">
            <a:avLst/>
          </a:prstGeom>
          <a:noFill/>
          <a:ln>
            <a:noFill/>
          </a:ln>
        </p:spPr>
      </p:pic>
      <p:sp>
        <p:nvSpPr>
          <p:cNvPr id="170" name="Google Shape;170;p26"/>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problem</a:t>
            </a:r>
            <a:endParaRPr dirty="0"/>
          </a:p>
        </p:txBody>
      </p:sp>
      <p:sp>
        <p:nvSpPr>
          <p:cNvPr id="171" name="Google Shape;171;p26"/>
          <p:cNvSpPr txBox="1">
            <a:spLocks noGrp="1"/>
          </p:cNvSpPr>
          <p:nvPr>
            <p:ph type="title" idx="3"/>
          </p:nvPr>
        </p:nvSpPr>
        <p:spPr>
          <a:xfrm>
            <a:off x="390525" y="153125"/>
            <a:ext cx="28080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Olive4Equity - Amplify the voices of Black mothers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72" name="Google Shape;172;p26"/>
          <p:cNvSpPr txBox="1"/>
          <p:nvPr/>
        </p:nvSpPr>
        <p:spPr>
          <a:xfrm>
            <a:off x="0" y="4628675"/>
            <a:ext cx="8376000" cy="48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50" i="1">
                <a:solidFill>
                  <a:srgbClr val="444444"/>
                </a:solidFill>
                <a:highlight>
                  <a:srgbClr val="FFFFFF"/>
                </a:highlight>
              </a:rPr>
              <a:t>Creanga AA, Syverson C, Seed K, Callaghan WM. Pregnancy-related mortality in the United States, 2011-2013. Obstet Gynecol. 2017;130(2):366-73. </a:t>
            </a:r>
            <a:endParaRPr sz="650" i="1">
              <a:solidFill>
                <a:srgbClr val="444444"/>
              </a:solidFill>
              <a:highlight>
                <a:srgbClr val="FFFFFF"/>
              </a:highlight>
            </a:endParaRPr>
          </a:p>
          <a:p>
            <a:pPr marL="0" lvl="0" indent="0" algn="l" rtl="0">
              <a:spcBef>
                <a:spcPts val="0"/>
              </a:spcBef>
              <a:spcAft>
                <a:spcPts val="0"/>
              </a:spcAft>
              <a:buNone/>
            </a:pPr>
            <a:r>
              <a:rPr lang="en" sz="650" i="1" u="sng">
                <a:solidFill>
                  <a:schemeClr val="hlink"/>
                </a:solidFill>
                <a:highlight>
                  <a:srgbClr val="FFFFFF"/>
                </a:highlight>
                <a:hlinkClick r:id="rId4"/>
              </a:rPr>
              <a:t>https://dph.georgia.gov/sites/dph.georgia.gov/files/related_files/site_page/Georgia%20Maternal%20Mortality%20Report%202014.pdf</a:t>
            </a:r>
            <a:r>
              <a:rPr lang="en" sz="650" i="1">
                <a:solidFill>
                  <a:srgbClr val="444444"/>
                </a:solidFill>
                <a:highlight>
                  <a:srgbClr val="FFFFFF"/>
                </a:highlight>
              </a:rPr>
              <a:t> </a:t>
            </a:r>
            <a:endParaRPr sz="650" i="1">
              <a:solidFill>
                <a:srgbClr val="444444"/>
              </a:solidFill>
              <a:highlight>
                <a:srgbClr val="FFFFFF"/>
              </a:highlight>
            </a:endParaRPr>
          </a:p>
          <a:p>
            <a:pPr marL="0" lvl="0" indent="0" algn="l" rtl="0">
              <a:spcBef>
                <a:spcPts val="0"/>
              </a:spcBef>
              <a:spcAft>
                <a:spcPts val="0"/>
              </a:spcAft>
              <a:buNone/>
            </a:pPr>
            <a:r>
              <a:rPr lang="en" sz="650" i="1" u="sng">
                <a:solidFill>
                  <a:schemeClr val="hlink"/>
                </a:solidFill>
                <a:highlight>
                  <a:srgbClr val="FFFFFF"/>
                </a:highlight>
                <a:hlinkClick r:id="rId5"/>
              </a:rPr>
              <a:t>https://www.ncbi.nlm.nih.gov/pmc/articles/PMC7289450/</a:t>
            </a:r>
            <a:r>
              <a:rPr lang="en" sz="650" i="1">
                <a:solidFill>
                  <a:srgbClr val="444444"/>
                </a:solidFill>
                <a:highlight>
                  <a:srgbClr val="FFFFFF"/>
                </a:highlight>
              </a:rPr>
              <a:t> </a:t>
            </a:r>
            <a:endParaRPr sz="650" i="1">
              <a:solidFill>
                <a:srgbClr val="444444"/>
              </a:solidFill>
              <a:highlight>
                <a:srgbClr val="FFFFFF"/>
              </a:highlight>
            </a:endParaRPr>
          </a:p>
        </p:txBody>
      </p:sp>
      <p:pic>
        <p:nvPicPr>
          <p:cNvPr id="173" name="Google Shape;173;p26"/>
          <p:cNvPicPr preferRelativeResize="0"/>
          <p:nvPr/>
        </p:nvPicPr>
        <p:blipFill>
          <a:blip r:embed="rId6">
            <a:alphaModFix/>
          </a:blip>
          <a:stretch>
            <a:fillRect/>
          </a:stretch>
        </p:blipFill>
        <p:spPr>
          <a:xfrm>
            <a:off x="184425" y="2746275"/>
            <a:ext cx="6125868" cy="1505600"/>
          </a:xfrm>
          <a:prstGeom prst="rect">
            <a:avLst/>
          </a:prstGeom>
          <a:noFill/>
          <a:ln>
            <a:noFill/>
          </a:ln>
        </p:spPr>
      </p:pic>
      <p:sp>
        <p:nvSpPr>
          <p:cNvPr id="174" name="Google Shape;174;p26"/>
          <p:cNvSpPr/>
          <p:nvPr/>
        </p:nvSpPr>
        <p:spPr>
          <a:xfrm>
            <a:off x="265450" y="3182075"/>
            <a:ext cx="5946600" cy="594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p:nvPr/>
        </p:nvSpPr>
        <p:spPr>
          <a:xfrm>
            <a:off x="6384000" y="604100"/>
            <a:ext cx="2760000" cy="46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accent2"/>
              </a:solidFill>
              <a:latin typeface="Proxima Nova"/>
              <a:ea typeface="Proxima Nova"/>
              <a:cs typeface="Proxima Nova"/>
              <a:sym typeface="Proxima Nova"/>
            </a:endParaRPr>
          </a:p>
          <a:p>
            <a:pPr marL="171450" lvl="0" indent="-196850" algn="l" rtl="0">
              <a:lnSpc>
                <a:spcPct val="115000"/>
              </a:lnSpc>
              <a:spcBef>
                <a:spcPts val="1000"/>
              </a:spcBef>
              <a:spcAft>
                <a:spcPts val="0"/>
              </a:spcAft>
              <a:buClr>
                <a:schemeClr val="accent2"/>
              </a:buClr>
              <a:buSzPts val="1300"/>
              <a:buFont typeface="Proxima Nova"/>
              <a:buChar char="●"/>
            </a:pPr>
            <a:r>
              <a:rPr lang="en" sz="1300">
                <a:solidFill>
                  <a:schemeClr val="accent2"/>
                </a:solidFill>
                <a:latin typeface="Proxima Nova"/>
                <a:ea typeface="Proxima Nova"/>
                <a:cs typeface="Proxima Nova"/>
                <a:sym typeface="Proxima Nova"/>
              </a:rPr>
              <a:t>Over 50% of pregnancy related deaths occur postpartum</a:t>
            </a:r>
            <a:endParaRPr sz="1300">
              <a:solidFill>
                <a:schemeClr val="accent2"/>
              </a:solidFill>
              <a:latin typeface="Proxima Nova"/>
              <a:ea typeface="Proxima Nova"/>
              <a:cs typeface="Proxima Nova"/>
              <a:sym typeface="Proxima Nova"/>
            </a:endParaRPr>
          </a:p>
          <a:p>
            <a:pPr marL="171450" lvl="0" indent="-196850" algn="l" rtl="0">
              <a:lnSpc>
                <a:spcPct val="115000"/>
              </a:lnSpc>
              <a:spcBef>
                <a:spcPts val="1000"/>
              </a:spcBef>
              <a:spcAft>
                <a:spcPts val="0"/>
              </a:spcAft>
              <a:buClr>
                <a:schemeClr val="accent2"/>
              </a:buClr>
              <a:buSzPts val="1300"/>
              <a:buFont typeface="Proxima Nova"/>
              <a:buChar char="●"/>
            </a:pPr>
            <a:r>
              <a:rPr lang="en" sz="1300">
                <a:solidFill>
                  <a:schemeClr val="accent2"/>
                </a:solidFill>
                <a:latin typeface="Proxima Nova"/>
                <a:ea typeface="Proxima Nova"/>
                <a:cs typeface="Proxima Nova"/>
                <a:sym typeface="Proxima Nova"/>
              </a:rPr>
              <a:t>Cardiovascular-related diseases are the leading causes of death for Black mothers in Georgia</a:t>
            </a:r>
            <a:endParaRPr sz="1300">
              <a:solidFill>
                <a:schemeClr val="accent2"/>
              </a:solidFill>
              <a:latin typeface="Proxima Nova"/>
              <a:ea typeface="Proxima Nova"/>
              <a:cs typeface="Proxima Nova"/>
              <a:sym typeface="Proxima Nova"/>
            </a:endParaRPr>
          </a:p>
          <a:p>
            <a:pPr marL="171450" lvl="0" indent="-196850" algn="l" rtl="0">
              <a:lnSpc>
                <a:spcPct val="115000"/>
              </a:lnSpc>
              <a:spcBef>
                <a:spcPts val="1000"/>
              </a:spcBef>
              <a:spcAft>
                <a:spcPts val="0"/>
              </a:spcAft>
              <a:buClr>
                <a:schemeClr val="accent2"/>
              </a:buClr>
              <a:buSzPts val="1300"/>
              <a:buFont typeface="Proxima Nova"/>
              <a:buChar char="●"/>
            </a:pPr>
            <a:r>
              <a:rPr lang="en" sz="1300">
                <a:solidFill>
                  <a:schemeClr val="accent2"/>
                </a:solidFill>
                <a:latin typeface="Proxima Nova"/>
                <a:ea typeface="Proxima Nova"/>
                <a:cs typeface="Proxima Nova"/>
                <a:sym typeface="Proxima Nova"/>
              </a:rPr>
              <a:t>Hypertensive disorders of pregnancy, which includes the post-partum period, can lead to immediate and long-term complications</a:t>
            </a:r>
            <a:endParaRPr sz="1300">
              <a:solidFill>
                <a:schemeClr val="accent2"/>
              </a:solidFill>
              <a:latin typeface="Proxima Nova"/>
              <a:ea typeface="Proxima Nova"/>
              <a:cs typeface="Proxima Nova"/>
              <a:sym typeface="Proxima Nova"/>
            </a:endParaRPr>
          </a:p>
          <a:p>
            <a:pPr marL="171450" lvl="0" indent="-196850" algn="l" rtl="0">
              <a:lnSpc>
                <a:spcPct val="115000"/>
              </a:lnSpc>
              <a:spcBef>
                <a:spcPts val="1000"/>
              </a:spcBef>
              <a:spcAft>
                <a:spcPts val="0"/>
              </a:spcAft>
              <a:buClr>
                <a:schemeClr val="accent2"/>
              </a:buClr>
              <a:buSzPts val="1300"/>
              <a:buFont typeface="Proxima Nova"/>
              <a:buChar char="●"/>
            </a:pPr>
            <a:r>
              <a:rPr lang="en" sz="1300">
                <a:solidFill>
                  <a:schemeClr val="accent2"/>
                </a:solidFill>
                <a:latin typeface="Proxima Nova"/>
                <a:ea typeface="Proxima Nova"/>
                <a:cs typeface="Proxima Nova"/>
                <a:sym typeface="Proxima Nova"/>
              </a:rPr>
              <a:t>Studies show that providing postpartum at home blood pressure monitoring can reduce time to treatment and frequency of readmission </a:t>
            </a:r>
            <a:r>
              <a:rPr lang="en" sz="800">
                <a:solidFill>
                  <a:schemeClr val="accent2"/>
                </a:solidFill>
                <a:latin typeface="Proxima Nova"/>
                <a:ea typeface="Proxima Nova"/>
                <a:cs typeface="Proxima Nova"/>
                <a:sym typeface="Proxima Nova"/>
              </a:rPr>
              <a:t>(last slide citations)</a:t>
            </a:r>
            <a:endParaRPr sz="800">
              <a:solidFill>
                <a:schemeClr val="accent2"/>
              </a:solidFill>
              <a:latin typeface="Proxima Nova"/>
              <a:ea typeface="Proxima Nova"/>
              <a:cs typeface="Proxima Nova"/>
              <a:sym typeface="Proxima Nova"/>
            </a:endParaRPr>
          </a:p>
          <a:p>
            <a:pPr marL="0" lvl="0" indent="0" algn="l" rtl="0">
              <a:spcBef>
                <a:spcPts val="1000"/>
              </a:spcBef>
              <a:spcAft>
                <a:spcPts val="1000"/>
              </a:spcAft>
              <a:buNone/>
            </a:pPr>
            <a:endParaRPr sz="1300">
              <a:solidFill>
                <a:schemeClr val="accent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356356" y="433875"/>
            <a:ext cx="85692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Solution: </a:t>
            </a:r>
            <a:r>
              <a:rPr lang="en" sz="1500" dirty="0">
                <a:solidFill>
                  <a:schemeClr val="accent2"/>
                </a:solidFill>
              </a:rPr>
              <a:t>Daily home blood pressure monitoring through mobile devices for early detection of hypertensive signs in Black postpartum mothers integration and alert system for providers.</a:t>
            </a:r>
            <a:endParaRPr sz="2200" dirty="0"/>
          </a:p>
        </p:txBody>
      </p:sp>
      <p:sp>
        <p:nvSpPr>
          <p:cNvPr id="181" name="Google Shape;181;p27"/>
          <p:cNvSpPr txBox="1">
            <a:spLocks noGrp="1"/>
          </p:cNvSpPr>
          <p:nvPr>
            <p:ph type="title" idx="3"/>
          </p:nvPr>
        </p:nvSpPr>
        <p:spPr>
          <a:xfrm>
            <a:off x="390525" y="153125"/>
            <a:ext cx="28080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2" name="Google Shape;182;p27"/>
          <p:cNvSpPr txBox="1"/>
          <p:nvPr/>
        </p:nvSpPr>
        <p:spPr>
          <a:xfrm>
            <a:off x="0" y="4780625"/>
            <a:ext cx="6996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83" name="Google Shape;183;p27"/>
          <p:cNvGrpSpPr/>
          <p:nvPr/>
        </p:nvGrpSpPr>
        <p:grpSpPr>
          <a:xfrm>
            <a:off x="-10824" y="1582000"/>
            <a:ext cx="3209348" cy="3146056"/>
            <a:chOff x="4970576" y="899175"/>
            <a:chExt cx="3209348" cy="3146056"/>
          </a:xfrm>
        </p:grpSpPr>
        <p:pic>
          <p:nvPicPr>
            <p:cNvPr id="184" name="Google Shape;184;p27"/>
            <p:cNvPicPr preferRelativeResize="0"/>
            <p:nvPr/>
          </p:nvPicPr>
          <p:blipFill rotWithShape="1">
            <a:blip r:embed="rId3">
              <a:alphaModFix/>
            </a:blip>
            <a:srcRect l="5276"/>
            <a:stretch/>
          </p:blipFill>
          <p:spPr>
            <a:xfrm>
              <a:off x="4970576" y="1096500"/>
              <a:ext cx="2756451" cy="2510575"/>
            </a:xfrm>
            <a:prstGeom prst="rect">
              <a:avLst/>
            </a:prstGeom>
            <a:noFill/>
            <a:ln>
              <a:noFill/>
            </a:ln>
          </p:spPr>
        </p:pic>
        <p:pic>
          <p:nvPicPr>
            <p:cNvPr id="185" name="Google Shape;185;p27"/>
            <p:cNvPicPr preferRelativeResize="0"/>
            <p:nvPr/>
          </p:nvPicPr>
          <p:blipFill rotWithShape="1">
            <a:blip r:embed="rId4">
              <a:alphaModFix/>
            </a:blip>
            <a:srcRect l="11764" t="4280" r="34856" b="10102"/>
            <a:stretch/>
          </p:blipFill>
          <p:spPr>
            <a:xfrm>
              <a:off x="6576625" y="899175"/>
              <a:ext cx="1603299" cy="3146056"/>
            </a:xfrm>
            <a:prstGeom prst="rect">
              <a:avLst/>
            </a:prstGeom>
            <a:noFill/>
            <a:ln>
              <a:noFill/>
            </a:ln>
          </p:spPr>
        </p:pic>
      </p:grpSp>
      <p:pic>
        <p:nvPicPr>
          <p:cNvPr id="186" name="Google Shape;186;p27"/>
          <p:cNvPicPr preferRelativeResize="0"/>
          <p:nvPr/>
        </p:nvPicPr>
        <p:blipFill>
          <a:blip r:embed="rId5">
            <a:alphaModFix/>
          </a:blip>
          <a:stretch>
            <a:fillRect/>
          </a:stretch>
        </p:blipFill>
        <p:spPr>
          <a:xfrm>
            <a:off x="3505375" y="1066850"/>
            <a:ext cx="5742948" cy="4020051"/>
          </a:xfrm>
          <a:prstGeom prst="rect">
            <a:avLst/>
          </a:prstGeom>
          <a:noFill/>
          <a:ln>
            <a:noFill/>
          </a:ln>
        </p:spPr>
      </p:pic>
      <p:pic>
        <p:nvPicPr>
          <p:cNvPr id="3" name="Picture 2">
            <a:extLst>
              <a:ext uri="{FF2B5EF4-FFF2-40B4-BE49-F238E27FC236}">
                <a16:creationId xmlns:a16="http://schemas.microsoft.com/office/drawing/2014/main" id="{9F4D832E-946A-C540-B10C-3D659A70A716}"/>
              </a:ext>
            </a:extLst>
          </p:cNvPr>
          <p:cNvPicPr>
            <a:picLocks noChangeAspect="1"/>
          </p:cNvPicPr>
          <p:nvPr/>
        </p:nvPicPr>
        <p:blipFill>
          <a:blip r:embed="rId6"/>
          <a:stretch>
            <a:fillRect/>
          </a:stretch>
        </p:blipFill>
        <p:spPr>
          <a:xfrm>
            <a:off x="1153840" y="1380825"/>
            <a:ext cx="2103710" cy="3871296"/>
          </a:xfrm>
          <a:prstGeom prst="rect">
            <a:avLst/>
          </a:prstGeom>
        </p:spPr>
      </p:pic>
      <p:sp>
        <p:nvSpPr>
          <p:cNvPr id="187" name="Google Shape;187;p27"/>
          <p:cNvSpPr/>
          <p:nvPr/>
        </p:nvSpPr>
        <p:spPr>
          <a:xfrm>
            <a:off x="3062300" y="2560850"/>
            <a:ext cx="599400" cy="297300"/>
          </a:xfrm>
          <a:prstGeom prst="lef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idx="3"/>
          </p:nvPr>
        </p:nvSpPr>
        <p:spPr>
          <a:xfrm>
            <a:off x="390525" y="153125"/>
            <a:ext cx="44148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Empowering the voices of Georgia’s Black mothers</a:t>
            </a:r>
            <a:endParaRPr/>
          </a:p>
          <a:p>
            <a:pPr marL="0" lvl="0" indent="0" algn="l" rtl="0">
              <a:spcBef>
                <a:spcPts val="0"/>
              </a:spcBef>
              <a:spcAft>
                <a:spcPts val="0"/>
              </a:spcAft>
              <a:buNone/>
            </a:pPr>
            <a:endParaRPr/>
          </a:p>
        </p:txBody>
      </p:sp>
      <p:sp>
        <p:nvSpPr>
          <p:cNvPr id="236" name="Google Shape;236;p33"/>
          <p:cNvSpPr txBox="1"/>
          <p:nvPr/>
        </p:nvSpPr>
        <p:spPr>
          <a:xfrm>
            <a:off x="257550" y="2470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7" name="Google Shape;237;p33"/>
          <p:cNvPicPr preferRelativeResize="0"/>
          <p:nvPr/>
        </p:nvPicPr>
        <p:blipFill>
          <a:blip r:embed="rId3">
            <a:alphaModFix/>
          </a:blip>
          <a:stretch>
            <a:fillRect/>
          </a:stretch>
        </p:blipFill>
        <p:spPr>
          <a:xfrm>
            <a:off x="1041250" y="480001"/>
            <a:ext cx="6460423" cy="4190999"/>
          </a:xfrm>
          <a:prstGeom prst="rect">
            <a:avLst/>
          </a:prstGeom>
          <a:noFill/>
          <a:ln>
            <a:noFill/>
          </a:ln>
        </p:spPr>
      </p:pic>
      <p:sp>
        <p:nvSpPr>
          <p:cNvPr id="238" name="Google Shape;238;p33"/>
          <p:cNvSpPr txBox="1"/>
          <p:nvPr/>
        </p:nvSpPr>
        <p:spPr>
          <a:xfrm>
            <a:off x="71100" y="4820400"/>
            <a:ext cx="3372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Proxima Nova"/>
                <a:ea typeface="Proxima Nova"/>
                <a:cs typeface="Proxima Nova"/>
                <a:sym typeface="Proxima Nova"/>
                <a:hlinkClick r:id="rId4"/>
              </a:rPr>
              <a:t>https://pubmed.ncbi.nlm.nih.gov/31503166/#affiliation-1</a:t>
            </a:r>
            <a:r>
              <a:rPr lang="en" sz="900">
                <a:latin typeface="Proxima Nova"/>
                <a:ea typeface="Proxima Nova"/>
                <a:cs typeface="Proxima Nova"/>
                <a:sym typeface="Proxima Nova"/>
              </a:rPr>
              <a:t> </a:t>
            </a:r>
            <a:endParaRPr sz="900">
              <a:latin typeface="Proxima Nova"/>
              <a:ea typeface="Proxima Nova"/>
              <a:cs typeface="Proxima Nova"/>
              <a:sym typeface="Proxima Nova"/>
            </a:endParaRPr>
          </a:p>
        </p:txBody>
      </p:sp>
      <p:sp>
        <p:nvSpPr>
          <p:cNvPr id="7" name="Google Shape;170;p26">
            <a:extLst>
              <a:ext uri="{FF2B5EF4-FFF2-40B4-BE49-F238E27FC236}">
                <a16:creationId xmlns:a16="http://schemas.microsoft.com/office/drawing/2014/main" id="{F1004886-2292-6D40-A947-9A9559C644EC}"/>
              </a:ext>
            </a:extLst>
          </p:cNvPr>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Pilot Study</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
        <p:nvSpPr>
          <p:cNvPr id="193" name="Google Shape;193;p28"/>
          <p:cNvSpPr txBox="1">
            <a:spLocks noGrp="1"/>
          </p:cNvSpPr>
          <p:nvPr>
            <p:ph type="title" idx="3"/>
          </p:nvPr>
        </p:nvSpPr>
        <p:spPr>
          <a:xfrm>
            <a:off x="390525" y="153125"/>
            <a:ext cx="28080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94" name="Google Shape;194;p28"/>
          <p:cNvPicPr preferRelativeResize="0"/>
          <p:nvPr/>
        </p:nvPicPr>
        <p:blipFill rotWithShape="1">
          <a:blip r:embed="rId3">
            <a:alphaModFix/>
          </a:blip>
          <a:srcRect l="1789" t="12781" r="21405" b="21842"/>
          <a:stretch/>
        </p:blipFill>
        <p:spPr>
          <a:xfrm>
            <a:off x="71437" y="1050081"/>
            <a:ext cx="9001124" cy="369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356350" y="510075"/>
            <a:ext cx="71562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Closing </a:t>
            </a:r>
            <a:endParaRPr/>
          </a:p>
          <a:p>
            <a:pPr marL="0" lvl="0" indent="0" algn="l" rtl="0">
              <a:spcBef>
                <a:spcPts val="0"/>
              </a:spcBef>
              <a:spcAft>
                <a:spcPts val="0"/>
              </a:spcAft>
              <a:buNone/>
            </a:pPr>
            <a:endParaRPr/>
          </a:p>
          <a:p>
            <a:pPr marL="0" lvl="0" indent="0" algn="l" rtl="0">
              <a:spcBef>
                <a:spcPts val="0"/>
              </a:spcBef>
              <a:spcAft>
                <a:spcPts val="0"/>
              </a:spcAft>
              <a:buNone/>
            </a:pPr>
            <a:r>
              <a:rPr lang="en"/>
              <a:t>We believe that objective data can amplify Black mother’s voices and save lives like Shalon Irving’s.</a:t>
            </a:r>
            <a:endParaRPr/>
          </a:p>
          <a:p>
            <a:pPr marL="0" lvl="0" indent="0" algn="l" rtl="0">
              <a:spcBef>
                <a:spcPts val="0"/>
              </a:spcBef>
              <a:spcAft>
                <a:spcPts val="0"/>
              </a:spcAft>
              <a:buNone/>
            </a:pPr>
            <a:endParaRPr/>
          </a:p>
          <a:p>
            <a:pPr marL="0" lvl="0" indent="0" algn="l" rtl="0">
              <a:spcBef>
                <a:spcPts val="0"/>
              </a:spcBef>
              <a:spcAft>
                <a:spcPts val="0"/>
              </a:spcAft>
              <a:buNone/>
            </a:pPr>
            <a:r>
              <a:rPr lang="en"/>
              <a:t>Integrating mobile devices with provider systems can provide access to treatment for communities in a care desert.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Daily home blood pressure monitoring in the postpartum period can reduce maternal mortality of Black mothers in the state of Georgia.</a:t>
            </a:r>
            <a:endParaRPr/>
          </a:p>
          <a:p>
            <a:pPr marL="0" lvl="0" indent="0" algn="l" rtl="0">
              <a:spcBef>
                <a:spcPts val="0"/>
              </a:spcBef>
              <a:spcAft>
                <a:spcPts val="0"/>
              </a:spcAft>
              <a:buNone/>
            </a:pPr>
            <a:endParaRPr/>
          </a:p>
          <a:p>
            <a:pPr marL="76200" marR="76200" lvl="0" indent="0" algn="l" rtl="0">
              <a:lnSpc>
                <a:spcPct val="150001"/>
              </a:lnSpc>
              <a:spcBef>
                <a:spcPts val="300"/>
              </a:spcBef>
              <a:spcAft>
                <a:spcPts val="0"/>
              </a:spcAft>
              <a:buClr>
                <a:schemeClr val="dk1"/>
              </a:buClr>
              <a:buSzPts val="1100"/>
              <a:buFont typeface="Arial"/>
              <a:buNone/>
            </a:pPr>
            <a:endParaRPr/>
          </a:p>
          <a:p>
            <a:pPr marL="0" lvl="0" indent="0" algn="l" rtl="0">
              <a:spcBef>
                <a:spcPts val="300"/>
              </a:spcBef>
              <a:spcAft>
                <a:spcPts val="0"/>
              </a:spcAft>
              <a:buNone/>
            </a:pPr>
            <a:endParaRPr/>
          </a:p>
          <a:p>
            <a:pPr marL="0" lvl="0" indent="0" algn="l" rtl="0">
              <a:spcBef>
                <a:spcPts val="0"/>
              </a:spcBef>
              <a:spcAft>
                <a:spcPts val="0"/>
              </a:spcAft>
              <a:buNone/>
            </a:pPr>
            <a:endParaRPr/>
          </a:p>
        </p:txBody>
      </p:sp>
      <p:sp>
        <p:nvSpPr>
          <p:cNvPr id="200" name="Google Shape;200;p29"/>
          <p:cNvSpPr txBox="1">
            <a:spLocks noGrp="1"/>
          </p:cNvSpPr>
          <p:nvPr>
            <p:ph type="title" idx="3"/>
          </p:nvPr>
        </p:nvSpPr>
        <p:spPr>
          <a:xfrm>
            <a:off x="390525" y="153125"/>
            <a:ext cx="25974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Olive4Equity - Amplify the voices of Black mothers</a:t>
            </a:r>
            <a:endParaRPr/>
          </a:p>
          <a:p>
            <a:pPr marL="0" lvl="0" indent="0" algn="l" rtl="0">
              <a:spcBef>
                <a:spcPts val="0"/>
              </a:spcBef>
              <a:spcAft>
                <a:spcPts val="0"/>
              </a:spcAft>
              <a:buClr>
                <a:schemeClr val="dk1"/>
              </a:buClr>
              <a:buSzPts val="1100"/>
              <a:buFont typeface="Arial"/>
              <a:buNone/>
            </a:pPr>
            <a:endParaRPr/>
          </a:p>
        </p:txBody>
      </p:sp>
      <p:pic>
        <p:nvPicPr>
          <p:cNvPr id="201" name="Google Shape;201;p29"/>
          <p:cNvPicPr preferRelativeResize="0"/>
          <p:nvPr/>
        </p:nvPicPr>
        <p:blipFill>
          <a:blip r:embed="rId3">
            <a:alphaModFix/>
          </a:blip>
          <a:stretch>
            <a:fillRect/>
          </a:stretch>
        </p:blipFill>
        <p:spPr>
          <a:xfrm>
            <a:off x="7512550" y="450432"/>
            <a:ext cx="1448225" cy="20198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56344" y="510075"/>
            <a:ext cx="4025700" cy="5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0"/>
          <p:cNvSpPr txBox="1"/>
          <p:nvPr/>
        </p:nvSpPr>
        <p:spPr>
          <a:xfrm>
            <a:off x="306825" y="1113300"/>
            <a:ext cx="7243800" cy="354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accent4"/>
                </a:solidFill>
                <a:latin typeface="Proxima Nova"/>
                <a:ea typeface="Proxima Nova"/>
                <a:cs typeface="Proxima Nova"/>
                <a:sym typeface="Proxima Nova"/>
              </a:rPr>
              <a:t>References:</a:t>
            </a:r>
            <a:endParaRPr sz="2000">
              <a:solidFill>
                <a:schemeClr val="accent4"/>
              </a:solidFill>
              <a:latin typeface="Proxima Nova"/>
              <a:ea typeface="Proxima Nova"/>
              <a:cs typeface="Proxima Nova"/>
              <a:sym typeface="Proxima Nova"/>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Hoppe, K. K., Thomas, N., Fedenia, K., Zernick, M., Zella, J. B., Shah, D. M., … Johnson, H. (2019). 451: A non-randomized controlled study: Telehealth with remote patient monitoring vs standard care for postpartum hypertension. American Journal of Obstetrics and Gynecology, 220(1). doi: 10.1016/j.ajog.2018.11.472</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Hoppe, K. K., Williams, M., Thomas, N., Zella, J. B., Drewry, A., Kim, K., … Johnson, H. M. (2019). Telehealth with remote blood pressure monitoring for postpartum hypertension: A prospective single-cohort feasibility study. Pregnancy Hypertension, 15, 171–176. doi: 10.1016/j.preghy.2018.12.007</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900">
                <a:solidFill>
                  <a:schemeClr val="dk1"/>
                </a:solidFill>
                <a:latin typeface="Courier New"/>
                <a:ea typeface="Courier New"/>
                <a:cs typeface="Courier New"/>
                <a:sym typeface="Courier New"/>
              </a:rPr>
              <a:t>Optimizing postpartum care. ACOG Committee Opinion No. 736. American College of Obstetricians and Gynecologists. Obstet Gynecol 2018;131:e140–50.</a:t>
            </a:r>
            <a:endParaRPr sz="9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900">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0"/>
              </a:spcAft>
              <a:buNone/>
            </a:pPr>
            <a:r>
              <a:rPr lang="en" sz="900">
                <a:solidFill>
                  <a:schemeClr val="dk1"/>
                </a:solidFill>
                <a:latin typeface="Courier New"/>
                <a:ea typeface="Courier New"/>
                <a:cs typeface="Courier New"/>
                <a:sym typeface="Courier New"/>
              </a:rPr>
              <a:t>Hauspurg A, Lemon LS, Quinn BA, Binstock A, Larkin J, Beigi RH, Watson AR, Simhan HN. A Postpartum Remote Hypertension Monitoring Protocol Implemented at the Hospital Level. Obstet Gynecol. 2019 Oct;134(4):685-691. doi: 10.1097/AOG.0000000000003479. PMID: 31503166; PMCID: PMC7289450.</a:t>
            </a:r>
            <a:endParaRPr sz="900">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0"/>
              </a:spcAft>
              <a:buNone/>
            </a:pPr>
            <a:endParaRPr sz="900">
              <a:solidFill>
                <a:schemeClr val="dk1"/>
              </a:solidFill>
              <a:latin typeface="Courier New"/>
              <a:ea typeface="Courier New"/>
              <a:cs typeface="Courier New"/>
              <a:sym typeface="Courier New"/>
            </a:endParaRPr>
          </a:p>
          <a:p>
            <a:pPr marL="0" marR="76200" lvl="0" indent="0" algn="l" rtl="0">
              <a:lnSpc>
                <a:spcPct val="100000"/>
              </a:lnSpc>
              <a:spcBef>
                <a:spcPts val="300"/>
              </a:spcBef>
              <a:spcAft>
                <a:spcPts val="300"/>
              </a:spcAft>
              <a:buNone/>
            </a:pPr>
            <a:r>
              <a:rPr lang="en" sz="900">
                <a:solidFill>
                  <a:schemeClr val="dk1"/>
                </a:solidFill>
                <a:latin typeface="Courier New"/>
                <a:ea typeface="Courier New"/>
                <a:cs typeface="Courier New"/>
                <a:sym typeface="Courier New"/>
              </a:rPr>
              <a:t>Van Den Heuvel JFM, Lely AT, Franx A, Bekker MN. Validation of the iHealth Track and Omron HEM-9210T automated blood pressure devices for use in pregnancy. Pregnancy Hypertens. 2019 Jan;15:37-41. doi: 10.1016/j.preghy.2018.10.008. Epub 2018 Nov 2. PMID: 30825925.</a:t>
            </a:r>
            <a:endParaRPr sz="900">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1211475" y="351075"/>
            <a:ext cx="6140400" cy="4738475"/>
            <a:chOff x="745050" y="405025"/>
            <a:chExt cx="6140400" cy="4738475"/>
          </a:xfrm>
        </p:grpSpPr>
        <p:sp>
          <p:nvSpPr>
            <p:cNvPr id="213" name="Google Shape;213;p31"/>
            <p:cNvSpPr/>
            <p:nvPr/>
          </p:nvSpPr>
          <p:spPr>
            <a:xfrm>
              <a:off x="745050" y="471788"/>
              <a:ext cx="3493500" cy="335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214" name="Google Shape;214;p31"/>
            <p:cNvSpPr/>
            <p:nvPr/>
          </p:nvSpPr>
          <p:spPr>
            <a:xfrm>
              <a:off x="3391950" y="405025"/>
              <a:ext cx="3493500" cy="335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a:p>
          </p:txBody>
        </p:sp>
        <p:sp>
          <p:nvSpPr>
            <p:cNvPr id="215" name="Google Shape;215;p31"/>
            <p:cNvSpPr/>
            <p:nvPr/>
          </p:nvSpPr>
          <p:spPr>
            <a:xfrm>
              <a:off x="2219850" y="1786800"/>
              <a:ext cx="3493500" cy="335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accent2"/>
                </a:solidFill>
                <a:latin typeface="Proxima Nova"/>
                <a:ea typeface="Proxima Nova"/>
                <a:cs typeface="Proxima Nova"/>
                <a:sym typeface="Proxima Nova"/>
              </a:endParaRPr>
            </a:p>
            <a:p>
              <a:pPr marL="0" lvl="0" indent="0" algn="l" rtl="0">
                <a:spcBef>
                  <a:spcPts val="0"/>
                </a:spcBef>
                <a:spcAft>
                  <a:spcPts val="0"/>
                </a:spcAft>
                <a:buNone/>
              </a:pPr>
              <a:endParaRPr/>
            </a:p>
          </p:txBody>
        </p:sp>
      </p:grpSp>
      <p:sp>
        <p:nvSpPr>
          <p:cNvPr id="216" name="Google Shape;216;p31"/>
          <p:cNvSpPr txBox="1">
            <a:spLocks noGrp="1"/>
          </p:cNvSpPr>
          <p:nvPr>
            <p:ph type="title" idx="3"/>
          </p:nvPr>
        </p:nvSpPr>
        <p:spPr>
          <a:xfrm>
            <a:off x="390525" y="153125"/>
            <a:ext cx="2774700" cy="2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Olive4Equity - Amplify the voices of Black mothers</a:t>
            </a:r>
            <a:endParaRPr/>
          </a:p>
          <a:p>
            <a:pPr marL="0" lvl="0" indent="0" algn="l" rtl="0">
              <a:spcBef>
                <a:spcPts val="0"/>
              </a:spcBef>
              <a:spcAft>
                <a:spcPts val="0"/>
              </a:spcAft>
              <a:buNone/>
            </a:pPr>
            <a:endParaRPr/>
          </a:p>
        </p:txBody>
      </p:sp>
      <p:sp>
        <p:nvSpPr>
          <p:cNvPr id="217" name="Google Shape;217;p31"/>
          <p:cNvSpPr txBox="1"/>
          <p:nvPr/>
        </p:nvSpPr>
        <p:spPr>
          <a:xfrm>
            <a:off x="1275925" y="811375"/>
            <a:ext cx="26766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Access to care from home</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Relevant information</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Black mother empowerment</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Gather evidence to demand care</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Reduced risk of exposure to Covid-19</a:t>
            </a:r>
            <a:endParaRPr/>
          </a:p>
        </p:txBody>
      </p:sp>
      <p:sp>
        <p:nvSpPr>
          <p:cNvPr id="218" name="Google Shape;218;p31"/>
          <p:cNvSpPr txBox="1"/>
          <p:nvPr/>
        </p:nvSpPr>
        <p:spPr>
          <a:xfrm>
            <a:off x="4350525" y="648900"/>
            <a:ext cx="24960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View of blood pressure during daily activities</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More blood pressure readings to support diagnosis</a:t>
            </a: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More timely diagnosis</a:t>
            </a:r>
            <a:endParaRPr/>
          </a:p>
        </p:txBody>
      </p:sp>
      <p:sp>
        <p:nvSpPr>
          <p:cNvPr id="219" name="Google Shape;219;p31"/>
          <p:cNvSpPr txBox="1"/>
          <p:nvPr/>
        </p:nvSpPr>
        <p:spPr>
          <a:xfrm>
            <a:off x="3062300" y="4172200"/>
            <a:ext cx="2920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100">
              <a:solidFill>
                <a:schemeClr val="accent2"/>
              </a:solidFill>
              <a:latin typeface="Proxima Nova"/>
              <a:ea typeface="Proxima Nova"/>
              <a:cs typeface="Proxima Nova"/>
              <a:sym typeface="Proxima Nova"/>
            </a:endParaRPr>
          </a:p>
          <a:p>
            <a:pPr marL="457200" lvl="0" indent="-298450" algn="l" rtl="0">
              <a:spcBef>
                <a:spcPts val="0"/>
              </a:spcBef>
              <a:spcAft>
                <a:spcPts val="0"/>
              </a:spcAft>
              <a:buClr>
                <a:schemeClr val="accent2"/>
              </a:buClr>
              <a:buSzPts val="1100"/>
              <a:buFont typeface="Proxima Nova"/>
              <a:buChar char="●"/>
            </a:pPr>
            <a:r>
              <a:rPr lang="en" sz="1100">
                <a:solidFill>
                  <a:schemeClr val="accent2"/>
                </a:solidFill>
                <a:latin typeface="Proxima Nova"/>
                <a:ea typeface="Proxima Nova"/>
                <a:cs typeface="Proxima Nova"/>
                <a:sym typeface="Proxima Nova"/>
              </a:rPr>
              <a:t>Reduce occurence of costly readmissions </a:t>
            </a:r>
            <a:endParaRPr/>
          </a:p>
        </p:txBody>
      </p:sp>
      <p:sp>
        <p:nvSpPr>
          <p:cNvPr id="220" name="Google Shape;220;p31"/>
          <p:cNvSpPr txBox="1"/>
          <p:nvPr/>
        </p:nvSpPr>
        <p:spPr>
          <a:xfrm>
            <a:off x="4028725" y="529825"/>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Advantages for </a:t>
            </a:r>
            <a:r>
              <a:rPr lang="en" sz="1100" b="1">
                <a:solidFill>
                  <a:schemeClr val="accent4"/>
                </a:solidFill>
                <a:latin typeface="Proxima Nova"/>
                <a:ea typeface="Proxima Nova"/>
                <a:cs typeface="Proxima Nova"/>
                <a:sym typeface="Proxima Nova"/>
              </a:rPr>
              <a:t>Providers</a:t>
            </a:r>
            <a:endParaRPr sz="1100" b="1">
              <a:solidFill>
                <a:schemeClr val="accent4"/>
              </a:solidFill>
              <a:latin typeface="Proxima Nova"/>
              <a:ea typeface="Proxima Nova"/>
              <a:cs typeface="Proxima Nova"/>
              <a:sym typeface="Proxima Nova"/>
            </a:endParaRPr>
          </a:p>
        </p:txBody>
      </p:sp>
      <p:sp>
        <p:nvSpPr>
          <p:cNvPr id="221" name="Google Shape;221;p31"/>
          <p:cNvSpPr txBox="1"/>
          <p:nvPr/>
        </p:nvSpPr>
        <p:spPr>
          <a:xfrm>
            <a:off x="2874550" y="3796925"/>
            <a:ext cx="3000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Benefits for </a:t>
            </a:r>
            <a:r>
              <a:rPr lang="en" sz="1100" b="1">
                <a:solidFill>
                  <a:schemeClr val="accent4"/>
                </a:solidFill>
                <a:latin typeface="Proxima Nova"/>
                <a:ea typeface="Proxima Nova"/>
                <a:cs typeface="Proxima Nova"/>
                <a:sym typeface="Proxima Nova"/>
              </a:rPr>
              <a:t>Payer Systems</a:t>
            </a:r>
            <a:r>
              <a:rPr lang="en" sz="1100">
                <a:solidFill>
                  <a:schemeClr val="accent2"/>
                </a:solidFill>
                <a:latin typeface="Proxima Nova"/>
                <a:ea typeface="Proxima Nova"/>
                <a:cs typeface="Proxima Nova"/>
                <a:sym typeface="Proxima Nova"/>
              </a:rPr>
              <a:t> (Insurance, Medicaid)</a:t>
            </a:r>
            <a:endParaRPr/>
          </a:p>
        </p:txBody>
      </p:sp>
      <p:sp>
        <p:nvSpPr>
          <p:cNvPr id="222" name="Google Shape;222;p31"/>
          <p:cNvSpPr txBox="1"/>
          <p:nvPr/>
        </p:nvSpPr>
        <p:spPr>
          <a:xfrm>
            <a:off x="1275925" y="717450"/>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Benefits for</a:t>
            </a:r>
            <a:r>
              <a:rPr lang="en" sz="1100" b="1">
                <a:solidFill>
                  <a:schemeClr val="accent4"/>
                </a:solidFill>
                <a:latin typeface="Proxima Nova"/>
                <a:ea typeface="Proxima Nova"/>
                <a:cs typeface="Proxima Nova"/>
                <a:sym typeface="Proxima Nova"/>
              </a:rPr>
              <a:t> Black Mothers</a:t>
            </a:r>
            <a:endParaRPr sz="1100" b="1">
              <a:solidFill>
                <a:schemeClr val="accent4"/>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Olive Master Theme">
  <a:themeElements>
    <a:clrScheme name="Simple Light">
      <a:dk1>
        <a:srgbClr val="000000"/>
      </a:dk1>
      <a:lt1>
        <a:srgbClr val="FFFFFF"/>
      </a:lt1>
      <a:dk2>
        <a:srgbClr val="595959"/>
      </a:dk2>
      <a:lt2>
        <a:srgbClr val="EEEEEE"/>
      </a:lt2>
      <a:accent1>
        <a:srgbClr val="7C00ED"/>
      </a:accent1>
      <a:accent2>
        <a:srgbClr val="1B063B"/>
      </a:accent2>
      <a:accent3>
        <a:srgbClr val="6B00C4"/>
      </a:accent3>
      <a:accent4>
        <a:srgbClr val="46007E"/>
      </a:accent4>
      <a:accent5>
        <a:srgbClr val="E0CEF8"/>
      </a:accent5>
      <a:accent6>
        <a:srgbClr val="D7D7D7"/>
      </a:accent6>
      <a:hlink>
        <a:srgbClr val="67CC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1434</Words>
  <Application>Microsoft Macintosh PowerPoint</Application>
  <PresentationFormat>On-screen Show (16:9)</PresentationFormat>
  <Paragraphs>144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Times New Roman</vt:lpstr>
      <vt:lpstr>Proxima Nova</vt:lpstr>
      <vt:lpstr>Arial</vt:lpstr>
      <vt:lpstr>Courier New</vt:lpstr>
      <vt:lpstr>Proxima Nova Extrabold</vt:lpstr>
      <vt:lpstr>Olive Master Theme</vt:lpstr>
      <vt:lpstr> Kashif Ross, MS Jackie Kokx, MS Rosie Martinez, ScD, MPH Rylan Larsen, PhD Megan Bultema, PhD  </vt:lpstr>
      <vt:lpstr>The problem</vt:lpstr>
      <vt:lpstr>The problem</vt:lpstr>
      <vt:lpstr>The Solution: Daily home blood pressure monitoring through mobile devices for early detection of hypertensive signs in Black postpartum mothers integration and alert system for providers.</vt:lpstr>
      <vt:lpstr>Olive4Equity - Empowering the voices of Georgia’s Black mothers </vt:lpstr>
      <vt:lpstr>Implementation</vt:lpstr>
      <vt:lpstr>Closing   We believe that objective data can amplify Black mother’s voices and save lives like Shalon Irving’s.  Integrating mobile devices with provider systems can provide access to treatment for communities in a care desert.  Daily home blood pressure monitoring in the postpartum period can reduce maternal mortality of Black mothers in the state of Georgia.    </vt:lpstr>
      <vt:lpstr>PowerPoint Presentation</vt:lpstr>
      <vt:lpstr>Olive4Equity - Amplify the voices of Black mothers </vt:lpstr>
      <vt:lpstr>Value of Olive4Equity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Kashif Ross Jackie Kokx, MS Rosie Martinez, ScD, MPH Rylan Larsen, PhD Megan Bultema, PhD  </dc:title>
  <cp:lastModifiedBy>Rosie Martinez</cp:lastModifiedBy>
  <cp:revision>3</cp:revision>
  <dcterms:modified xsi:type="dcterms:W3CDTF">2021-09-26T14:04:45Z</dcterms:modified>
</cp:coreProperties>
</file>